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404" r:id="rId3"/>
    <p:sldId id="342" r:id="rId4"/>
    <p:sldId id="341" r:id="rId5"/>
    <p:sldId id="340" r:id="rId6"/>
    <p:sldId id="347" r:id="rId7"/>
    <p:sldId id="348" r:id="rId8"/>
    <p:sldId id="351" r:id="rId9"/>
    <p:sldId id="352" r:id="rId10"/>
    <p:sldId id="390" r:id="rId11"/>
    <p:sldId id="355" r:id="rId12"/>
    <p:sldId id="401" r:id="rId13"/>
    <p:sldId id="389" r:id="rId14"/>
    <p:sldId id="359" r:id="rId15"/>
    <p:sldId id="361" r:id="rId16"/>
    <p:sldId id="392" r:id="rId17"/>
    <p:sldId id="402" r:id="rId18"/>
    <p:sldId id="363" r:id="rId19"/>
    <p:sldId id="403" r:id="rId20"/>
    <p:sldId id="367" r:id="rId21"/>
    <p:sldId id="368" r:id="rId22"/>
    <p:sldId id="370" r:id="rId23"/>
    <p:sldId id="371" r:id="rId24"/>
    <p:sldId id="372" r:id="rId25"/>
    <p:sldId id="373" r:id="rId26"/>
    <p:sldId id="380" r:id="rId27"/>
    <p:sldId id="385" r:id="rId28"/>
    <p:sldId id="384" r:id="rId29"/>
    <p:sldId id="395" r:id="rId30"/>
    <p:sldId id="405" r:id="rId31"/>
    <p:sldId id="376" r:id="rId32"/>
    <p:sldId id="387" r:id="rId33"/>
  </p:sldIdLst>
  <p:sldSz cx="18288000" cy="10287000"/>
  <p:notesSz cx="6797675" cy="9926638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entury Schoolbook" panose="02040604050505020304" pitchFamily="18" charset="0"/>
      <p:regular r:id="rId42"/>
      <p:bold r:id="rId43"/>
      <p:italic r:id="rId44"/>
      <p:boldItalic r:id="rId45"/>
    </p:embeddedFont>
    <p:embeddedFont>
      <p:font typeface="FagoNoBoldCE-Caps" panose="02000506040000020004" pitchFamily="50" charset="0"/>
      <p:regular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  <p:embeddedFont>
      <p:font typeface="Oswald" panose="020B0604020202020204" charset="0"/>
      <p:regular r:id="rId51"/>
    </p:embeddedFont>
    <p:embeddedFont>
      <p:font typeface="Palatino Linotype" panose="02040502050505030304" pitchFamily="18" charset="0"/>
      <p:regular r:id="rId52"/>
      <p:bold r:id="rId53"/>
      <p:italic r:id="rId54"/>
      <p:boldItalic r:id="rId55"/>
    </p:embeddedFont>
    <p:embeddedFont>
      <p:font typeface="Source Sans Pro" panose="020B0503030403020204" pitchFamily="34" charset="0"/>
      <p:regular r:id="rId56"/>
      <p:bold r:id="rId57"/>
      <p:italic r:id="rId58"/>
      <p:boldItalic r:id="rId59"/>
    </p:embeddedFont>
    <p:embeddedFont>
      <p:font typeface="Source Serif Pro Bold" panose="020B0604020202020204" charset="0"/>
      <p:regular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000"/>
    <a:srgbClr val="99CC00"/>
    <a:srgbClr val="B0EE00"/>
    <a:srgbClr val="EDFFC9"/>
    <a:srgbClr val="79A400"/>
    <a:srgbClr val="4D6800"/>
    <a:srgbClr val="668A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93" autoAdjust="0"/>
    <p:restoredTop sz="95530" autoAdjust="0"/>
  </p:normalViewPr>
  <p:slideViewPr>
    <p:cSldViewPr>
      <p:cViewPr varScale="1">
        <p:scale>
          <a:sx n="49" d="100"/>
          <a:sy n="49" d="100"/>
        </p:scale>
        <p:origin x="66" y="20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163" d="100"/>
          <a:sy n="163" d="100"/>
        </p:scale>
        <p:origin x="2550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5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278710FE-BEE7-400C-932D-B90175E59C5D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5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7BEF50AE-F02C-4623-B7FC-7938D296D5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4249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5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33952C09-9D6F-4979-B760-07222875014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200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5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B2629E4-5121-4407-A35D-C1EB2F2A30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22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629E4-5121-4407-A35D-C1EB2F2A30B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785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0AAE36C-F528-45A6-99D2-3C4647F2A28D}" type="slidenum">
              <a:rPr lang="pl-PL" altLang="pl-PL"/>
              <a:pPr/>
              <a:t>7</a:t>
            </a:fld>
            <a:endParaRPr lang="pl-PL" altLang="pl-PL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25480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DC636D1D-38DB-4F3C-ABDD-485A1FD68B3F}" type="slidenum">
              <a:rPr lang="en-GB" altLang="pl-PL" sz="1200">
                <a:solidFill>
                  <a:schemeClr val="tx1"/>
                </a:solidFill>
              </a:rPr>
              <a:pPr eaLnBrk="1" hangingPunct="1"/>
              <a:t>14</a:t>
            </a:fld>
            <a:endParaRPr lang="en-GB" altLang="pl-PL" sz="1200">
              <a:solidFill>
                <a:schemeClr val="tx1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34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629E4-5121-4407-A35D-C1EB2F2A30B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04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AADE25A6-87AB-47A1-99B2-135FAC379634}" type="slidenum">
              <a:rPr lang="pl-PL" altLang="pl-PL">
                <a:solidFill>
                  <a:schemeClr val="tx1"/>
                </a:solidFill>
              </a:rPr>
              <a:pPr/>
              <a:t>24</a:t>
            </a:fld>
            <a:endParaRPr lang="pl-PL" altLang="pl-PL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42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2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20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22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14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47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96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5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9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06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0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agh.edu.pl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agh.edu.pl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A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" y="0"/>
            <a:ext cx="18285714" cy="102857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384" y="1257300"/>
            <a:ext cx="18288000" cy="7343775"/>
          </a:xfrm>
        </p:spPr>
        <p:txBody>
          <a:bodyPr>
            <a:normAutofit/>
          </a:bodyPr>
          <a:lstStyle/>
          <a:p>
            <a:r>
              <a:rPr lang="pl-PL" altLang="pl-PL" sz="20700" dirty="0">
                <a:solidFill>
                  <a:srgbClr val="EDFFC9"/>
                </a:solidFill>
                <a:latin typeface="Century Schoolbook" panose="02040604050505020304" pitchFamily="18" charset="0"/>
              </a:rPr>
              <a:t>AGH</a:t>
            </a:r>
            <a:r>
              <a:rPr lang="pl-PL" altLang="pl-PL" sz="14400" dirty="0">
                <a:solidFill>
                  <a:srgbClr val="EDFFC9"/>
                </a:solidFill>
                <a:latin typeface="Century Schoolbook" panose="02040604050505020304" pitchFamily="18" charset="0"/>
              </a:rPr>
              <a:t> </a:t>
            </a:r>
            <a:br>
              <a:rPr lang="pl-PL" altLang="pl-PL" sz="14400" dirty="0">
                <a:solidFill>
                  <a:srgbClr val="EDFFC9"/>
                </a:solidFill>
                <a:latin typeface="Century Schoolbook" panose="02040604050505020304" pitchFamily="18" charset="0"/>
              </a:rPr>
            </a:br>
            <a:r>
              <a:rPr lang="pl-PL" altLang="pl-PL" sz="14400" dirty="0">
                <a:solidFill>
                  <a:srgbClr val="82B000"/>
                </a:solidFill>
                <a:latin typeface="Century Schoolbook" panose="02040604050505020304" pitchFamily="18" charset="0"/>
              </a:rPr>
              <a:t>UNIWERSYTET PRZYSZŁOŚCI</a:t>
            </a:r>
            <a:endParaRPr lang="pl-PL" sz="14400" b="1" dirty="0">
              <a:solidFill>
                <a:srgbClr val="82B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AutoShape 2"/>
          <p:cNvSpPr/>
          <p:nvPr/>
        </p:nvSpPr>
        <p:spPr>
          <a:xfrm rot="-5400000">
            <a:off x="15589339" y="4638298"/>
            <a:ext cx="5403273" cy="1010405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" name="AutoShape 3"/>
          <p:cNvSpPr/>
          <p:nvPr/>
        </p:nvSpPr>
        <p:spPr>
          <a:xfrm rot="-5400000">
            <a:off x="-2701636" y="4638298"/>
            <a:ext cx="5403273" cy="1010405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1545700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023624AA-4C20-4AB5-A7AA-02E05DE45160}"/>
              </a:ext>
            </a:extLst>
          </p:cNvPr>
          <p:cNvSpPr/>
          <p:nvPr/>
        </p:nvSpPr>
        <p:spPr>
          <a:xfrm>
            <a:off x="10972800" y="0"/>
            <a:ext cx="7391400" cy="10313377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46204" y="571500"/>
            <a:ext cx="10881312" cy="8895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>
                <a:latin typeface="Verdana" panose="020B0604030504040204" pitchFamily="34" charset="0"/>
                <a:ea typeface="Verdana" panose="020B0604030504040204" pitchFamily="34" charset="0"/>
              </a:rPr>
              <a:t>Kształcenie w Szkole Doktorskiej AGH jest realizowane </a:t>
            </a:r>
            <a:br>
              <a:rPr lang="pl-PL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000" b="1" dirty="0">
                <a:latin typeface="Verdana" panose="020B0604030504040204" pitchFamily="34" charset="0"/>
                <a:ea typeface="Verdana" panose="020B0604030504040204" pitchFamily="34" charset="0"/>
              </a:rPr>
              <a:t>w następujących dyscyplinach naukowych: </a:t>
            </a:r>
          </a:p>
          <a:p>
            <a:pPr marL="0" indent="0">
              <a:buNone/>
            </a:pPr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pl-PL" sz="1900" u="sng" dirty="0">
                <a:latin typeface="Verdana" panose="020B0604030504040204" pitchFamily="34" charset="0"/>
                <a:ea typeface="Verdana" panose="020B0604030504040204" pitchFamily="34" charset="0"/>
              </a:rPr>
              <a:t>w dziedzinie nauk inżynieryjno-technicznych:</a:t>
            </a:r>
            <a:endParaRPr lang="pl-PL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automatyka, elektronika, elektrotechnika i technologie kosmiczne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informatyka techniczna i telekomunikacja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biomedyczna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chemiczna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lądowa, geodezja i transport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materiałowa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mechaniczna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inżynieria środowiska, górnictwo i energetyka</a:t>
            </a:r>
          </a:p>
          <a:p>
            <a:pPr marL="0" indent="0">
              <a:buNone/>
            </a:pPr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pl-PL" sz="1900" u="sng" dirty="0">
                <a:latin typeface="Verdana" panose="020B0604030504040204" pitchFamily="34" charset="0"/>
                <a:ea typeface="Verdana" panose="020B0604030504040204" pitchFamily="34" charset="0"/>
              </a:rPr>
              <a:t>w dziedzinie nauk ścisłych i przyrodniczych: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informatyka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matematyka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chemiczne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fizyczne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o Ziemi i środowisku </a:t>
            </a:r>
          </a:p>
          <a:p>
            <a:pPr marL="0" indent="0">
              <a:buNone/>
            </a:pPr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pl-PL" sz="1900" u="sng" dirty="0">
                <a:latin typeface="Verdana" panose="020B0604030504040204" pitchFamily="34" charset="0"/>
                <a:ea typeface="Verdana" panose="020B0604030504040204" pitchFamily="34" charset="0"/>
              </a:rPr>
              <a:t>w dziedzinie nauk społecznych:</a:t>
            </a:r>
            <a:endParaRPr lang="pl-PL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Ekonomia i finanse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o zarządzaniu i jakości</a:t>
            </a: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socjologiczne </a:t>
            </a:r>
          </a:p>
          <a:p>
            <a:pPr marL="0" indent="0">
              <a:buNone/>
            </a:pPr>
            <a:endParaRPr lang="pl-PL" sz="19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l-PL" sz="1900" u="sng" dirty="0">
                <a:latin typeface="Verdana" panose="020B0604030504040204" pitchFamily="34" charset="0"/>
                <a:ea typeface="Verdana" panose="020B0604030504040204" pitchFamily="34" charset="0"/>
              </a:rPr>
              <a:t>w dziedzinie nauk humanistycznych:</a:t>
            </a:r>
            <a:endParaRPr lang="pl-PL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1900" dirty="0">
                <a:latin typeface="Verdana" panose="020B0604030504040204" pitchFamily="34" charset="0"/>
                <a:ea typeface="Verdana" panose="020B0604030504040204" pitchFamily="34" charset="0"/>
              </a:rPr>
              <a:t>nauki o kulturze i religii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7385" y="5905500"/>
            <a:ext cx="10208187" cy="3713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11576931" y="1383722"/>
            <a:ext cx="6858000" cy="3581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l-PL" sz="6000" b="1" kern="0" dirty="0">
                <a:latin typeface="Source Serif Pro Bold" panose="020B0604020202020204" charset="-18"/>
              </a:rPr>
              <a:t>STUDIA DOKTORANCKIE </a:t>
            </a:r>
            <a:br>
              <a:rPr lang="pl-PL" sz="6000" b="1" kern="0" dirty="0">
                <a:latin typeface="Source Serif Pro Bold" panose="020B0604020202020204" charset="-18"/>
              </a:rPr>
            </a:br>
            <a:r>
              <a:rPr lang="pl-PL" sz="6000" b="1" kern="0" dirty="0">
                <a:latin typeface="Source Serif Pro Bold" panose="020B0604020202020204" charset="-18"/>
              </a:rPr>
              <a:t>– SZKOŁA DOKTORSKA</a:t>
            </a:r>
            <a:endParaRPr lang="pl-PL" sz="8000" dirty="0">
              <a:latin typeface="Source Serif Pro Bold" panose="020B0604020202020204" charset="-18"/>
            </a:endParaRPr>
          </a:p>
        </p:txBody>
      </p:sp>
      <p:sp>
        <p:nvSpPr>
          <p:cNvPr id="12" name="AutoShape 10"/>
          <p:cNvSpPr/>
          <p:nvPr/>
        </p:nvSpPr>
        <p:spPr>
          <a:xfrm rot="16200000" flipH="1">
            <a:off x="13589249" y="-1002324"/>
            <a:ext cx="128952" cy="4038600"/>
          </a:xfrm>
          <a:prstGeom prst="rect">
            <a:avLst/>
          </a:prstGeom>
          <a:solidFill>
            <a:schemeClr val="bg1"/>
          </a:solidFill>
        </p:spPr>
      </p:sp>
    </p:spTree>
    <p:extLst>
      <p:ext uri="{BB962C8B-B14F-4D97-AF65-F5344CB8AC3E}">
        <p14:creationId xmlns:p14="http://schemas.microsoft.com/office/powerpoint/2010/main" val="2586249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AutoShape 5"/>
          <p:cNvSpPr/>
          <p:nvPr/>
        </p:nvSpPr>
        <p:spPr>
          <a:xfrm>
            <a:off x="4438371" y="7018058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1" name="AutoShape 6"/>
          <p:cNvSpPr/>
          <p:nvPr/>
        </p:nvSpPr>
        <p:spPr>
          <a:xfrm>
            <a:off x="11260423" y="5490207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71" name="AutoShape 5"/>
          <p:cNvSpPr/>
          <p:nvPr/>
        </p:nvSpPr>
        <p:spPr>
          <a:xfrm>
            <a:off x="11247624" y="7015003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75" name="AutoShape 5"/>
          <p:cNvSpPr/>
          <p:nvPr/>
        </p:nvSpPr>
        <p:spPr>
          <a:xfrm>
            <a:off x="11235244" y="8491487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74" name="AutoShape 5"/>
          <p:cNvSpPr/>
          <p:nvPr/>
        </p:nvSpPr>
        <p:spPr>
          <a:xfrm>
            <a:off x="4419600" y="8514327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grpSp>
        <p:nvGrpSpPr>
          <p:cNvPr id="2" name="Group 2"/>
          <p:cNvGrpSpPr/>
          <p:nvPr/>
        </p:nvGrpSpPr>
        <p:grpSpPr>
          <a:xfrm>
            <a:off x="850688" y="1028699"/>
            <a:ext cx="4872405" cy="9431613"/>
            <a:chOff x="16650" y="0"/>
            <a:chExt cx="6496539" cy="12575483"/>
          </a:xfrm>
        </p:grpSpPr>
        <p:sp>
          <p:nvSpPr>
            <p:cNvPr id="3" name="TextBox 3"/>
            <p:cNvSpPr txBox="1"/>
            <p:nvPr/>
          </p:nvSpPr>
          <p:spPr>
            <a:xfrm>
              <a:off x="16650" y="674791"/>
              <a:ext cx="6496539" cy="1190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85"/>
                </a:lnSpc>
              </a:pPr>
              <a:r>
                <a:rPr lang="pl-PL" sz="6000" dirty="0">
                  <a:solidFill>
                    <a:srgbClr val="F3F5F9"/>
                  </a:solidFill>
                  <a:latin typeface="Source Serif Pro Bold"/>
                </a:rPr>
                <a:t>Nowe kierunki</a:t>
              </a:r>
            </a:p>
            <a:p>
              <a:pPr algn="l">
                <a:lnSpc>
                  <a:spcPts val="5985"/>
                </a:lnSpc>
              </a:pPr>
              <a:endParaRPr lang="pl-PL" sz="6000" dirty="0">
                <a:solidFill>
                  <a:srgbClr val="F3F5F9"/>
                </a:solidFill>
                <a:latin typeface="Source Serif Pro Bold"/>
              </a:endParaRPr>
            </a:p>
            <a:p>
              <a:pPr algn="l">
                <a:lnSpc>
                  <a:spcPts val="5985"/>
                </a:lnSpc>
              </a:pPr>
              <a:endParaRPr lang="pl-PL" sz="6000" dirty="0">
                <a:solidFill>
                  <a:srgbClr val="F3F5F9"/>
                </a:solidFill>
                <a:latin typeface="Source Serif Pro Bold"/>
              </a:endParaRPr>
            </a:p>
            <a:p>
              <a:pPr algn="l">
                <a:lnSpc>
                  <a:spcPts val="5985"/>
                </a:lnSpc>
              </a:pPr>
              <a:endParaRPr lang="pl-PL" sz="6000" dirty="0">
                <a:solidFill>
                  <a:srgbClr val="F3F5F9"/>
                </a:solidFill>
                <a:latin typeface="Source Serif Pro Bold"/>
              </a:endParaRPr>
            </a:p>
            <a:p>
              <a:pPr algn="l">
                <a:lnSpc>
                  <a:spcPts val="5985"/>
                </a:lnSpc>
              </a:pPr>
              <a:endParaRPr lang="pl-PL" sz="6000" dirty="0">
                <a:solidFill>
                  <a:srgbClr val="F3F5F9"/>
                </a:solidFill>
                <a:latin typeface="Source Serif Pro Bold"/>
              </a:endParaRPr>
            </a:p>
            <a:p>
              <a:pPr algn="l">
                <a:lnSpc>
                  <a:spcPts val="5985"/>
                </a:lnSpc>
              </a:pPr>
              <a:endParaRPr lang="pl-PL" sz="6600" dirty="0">
                <a:solidFill>
                  <a:srgbClr val="F3F5F9"/>
                </a:solidFill>
                <a:latin typeface="Source Serif Pro Bold"/>
              </a:endParaRPr>
            </a:p>
            <a:p>
              <a:pPr>
                <a:lnSpc>
                  <a:spcPct val="150000"/>
                </a:lnSpc>
              </a:pPr>
              <a:r>
                <a:rPr lang="pl-PL" altLang="pl-PL" sz="2400" dirty="0">
                  <a:solidFill>
                    <a:schemeClr val="bg1"/>
                  </a:solidFill>
                  <a:latin typeface="Verdana" panose="020B0604030504040204" pitchFamily="34" charset="0"/>
                </a:rPr>
                <a:t>Cel: </a:t>
              </a:r>
            </a:p>
            <a:p>
              <a:pPr>
                <a:lnSpc>
                  <a:spcPct val="150000"/>
                </a:lnSpc>
              </a:pPr>
              <a: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nowe kierunki </a:t>
              </a:r>
            </a:p>
            <a:p>
              <a:pPr>
                <a:lnSpc>
                  <a:spcPct val="150000"/>
                </a:lnSpc>
              </a:pPr>
              <a: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dla rynku </a:t>
              </a:r>
              <a:b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i różnorodność </a:t>
              </a:r>
              <a:b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pl-PL" altLang="pl-PL" sz="24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oferty </a:t>
              </a:r>
            </a:p>
            <a:p>
              <a:pPr algn="l">
                <a:lnSpc>
                  <a:spcPts val="5985"/>
                </a:lnSpc>
              </a:pPr>
              <a:endParaRPr lang="en-US" sz="6000" dirty="0">
                <a:solidFill>
                  <a:srgbClr val="F3F5F9"/>
                </a:solidFill>
                <a:latin typeface="Source Serif Pro Bold"/>
              </a:endParaRPr>
            </a:p>
          </p:txBody>
        </p:sp>
        <p:sp>
          <p:nvSpPr>
            <p:cNvPr id="4" name="AutoShape 4"/>
            <p:cNvSpPr/>
            <p:nvPr/>
          </p:nvSpPr>
          <p:spPr>
            <a:xfrm rot="-5400000">
              <a:off x="969150" y="-952500"/>
              <a:ext cx="127000" cy="2032000"/>
            </a:xfrm>
            <a:prstGeom prst="rect">
              <a:avLst/>
            </a:prstGeom>
            <a:solidFill>
              <a:srgbClr val="99CC00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4419600" y="1028698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6" name="AutoShape 6"/>
          <p:cNvSpPr/>
          <p:nvPr/>
        </p:nvSpPr>
        <p:spPr>
          <a:xfrm>
            <a:off x="11235244" y="1027787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9" name="TextBox 9"/>
          <p:cNvSpPr txBox="1"/>
          <p:nvPr/>
        </p:nvSpPr>
        <p:spPr>
          <a:xfrm>
            <a:off x="5008041" y="1439541"/>
            <a:ext cx="525191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  <a:cs typeface="Oswald" panose="020B0604020202020204" charset="0"/>
              </a:rPr>
              <a:t>CYBERBEZPIECZEŃSTWO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  <a:cs typeface="Oswald" panose="020B060402020202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758598" y="1223984"/>
            <a:ext cx="6157334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MIKRO- i NANOTECHNOLOGIE W BIOFIZYCE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AutoShape 14"/>
          <p:cNvSpPr/>
          <p:nvPr/>
        </p:nvSpPr>
        <p:spPr>
          <a:xfrm rot="-10800000">
            <a:off x="4654371" y="1143866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15" name="AutoShape 15"/>
          <p:cNvSpPr/>
          <p:nvPr/>
        </p:nvSpPr>
        <p:spPr>
          <a:xfrm rot="-10800000">
            <a:off x="11453316" y="1141997"/>
            <a:ext cx="117563" cy="111295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38" name="AutoShape 5"/>
          <p:cNvSpPr/>
          <p:nvPr/>
        </p:nvSpPr>
        <p:spPr>
          <a:xfrm>
            <a:off x="4419600" y="2517391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39" name="AutoShape 6"/>
          <p:cNvSpPr/>
          <p:nvPr/>
        </p:nvSpPr>
        <p:spPr>
          <a:xfrm>
            <a:off x="11247624" y="2513008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0" name="TextBox 9"/>
          <p:cNvSpPr txBox="1"/>
          <p:nvPr/>
        </p:nvSpPr>
        <p:spPr>
          <a:xfrm>
            <a:off x="5008682" y="2983299"/>
            <a:ext cx="504834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COMPUTER SCIENCE 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TextBox 12"/>
          <p:cNvSpPr txBox="1"/>
          <p:nvPr/>
        </p:nvSpPr>
        <p:spPr>
          <a:xfrm>
            <a:off x="5002995" y="7181914"/>
            <a:ext cx="6154482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NOWOCZESNE TECHNOLOGIE W KRYMINALISTYCE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AutoShape 14"/>
          <p:cNvSpPr/>
          <p:nvPr/>
        </p:nvSpPr>
        <p:spPr>
          <a:xfrm rot="-10800000">
            <a:off x="4654855" y="2631575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43" name="AutoShape 15"/>
          <p:cNvSpPr/>
          <p:nvPr/>
        </p:nvSpPr>
        <p:spPr>
          <a:xfrm rot="-10800000">
            <a:off x="11450400" y="2627541"/>
            <a:ext cx="117563" cy="111295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44" name="AutoShape 5"/>
          <p:cNvSpPr/>
          <p:nvPr/>
        </p:nvSpPr>
        <p:spPr>
          <a:xfrm>
            <a:off x="4438371" y="3990751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5" name="AutoShape 6"/>
          <p:cNvSpPr/>
          <p:nvPr/>
        </p:nvSpPr>
        <p:spPr>
          <a:xfrm>
            <a:off x="11247624" y="3990750"/>
            <a:ext cx="6805922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6" name="TextBox 9"/>
          <p:cNvSpPr txBox="1"/>
          <p:nvPr/>
        </p:nvSpPr>
        <p:spPr>
          <a:xfrm>
            <a:off x="11810354" y="4168437"/>
            <a:ext cx="5851237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TWORZYWA I TECHNOLOGIE MOTORYZACYJNE 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TextBox 12"/>
          <p:cNvSpPr txBox="1"/>
          <p:nvPr/>
        </p:nvSpPr>
        <p:spPr>
          <a:xfrm>
            <a:off x="11770739" y="2709529"/>
            <a:ext cx="6157332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MATERIAŁY I TECHNOLOGIE METALI NIEŻELAZNYCH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AutoShape 14"/>
          <p:cNvSpPr/>
          <p:nvPr/>
        </p:nvSpPr>
        <p:spPr>
          <a:xfrm rot="-10800000">
            <a:off x="4658139" y="4104955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49" name="AutoShape 15"/>
          <p:cNvSpPr/>
          <p:nvPr/>
        </p:nvSpPr>
        <p:spPr>
          <a:xfrm rot="-10800000">
            <a:off x="11459235" y="4104954"/>
            <a:ext cx="117563" cy="111295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50" name="AutoShape 5"/>
          <p:cNvSpPr/>
          <p:nvPr/>
        </p:nvSpPr>
        <p:spPr>
          <a:xfrm>
            <a:off x="4428886" y="5476445"/>
            <a:ext cx="6591246" cy="1231521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3" name="TextBox 12"/>
          <p:cNvSpPr txBox="1"/>
          <p:nvPr/>
        </p:nvSpPr>
        <p:spPr>
          <a:xfrm>
            <a:off x="11758598" y="7393518"/>
            <a:ext cx="6157331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CHEMIA W KRYMINALISTYCE 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AutoShape 14"/>
          <p:cNvSpPr/>
          <p:nvPr/>
        </p:nvSpPr>
        <p:spPr>
          <a:xfrm rot="-10800000">
            <a:off x="4650034" y="5595012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55" name="AutoShape 15"/>
          <p:cNvSpPr/>
          <p:nvPr/>
        </p:nvSpPr>
        <p:spPr>
          <a:xfrm rot="-10800000">
            <a:off x="11459235" y="5595013"/>
            <a:ext cx="117563" cy="111295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66" name="TextBox 9"/>
          <p:cNvSpPr txBox="1"/>
          <p:nvPr/>
        </p:nvSpPr>
        <p:spPr>
          <a:xfrm>
            <a:off x="5041207" y="5650963"/>
            <a:ext cx="5502818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INFORMATYKA I SYSTEMY INTELIGENTNE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TextBox 9"/>
          <p:cNvSpPr txBox="1"/>
          <p:nvPr/>
        </p:nvSpPr>
        <p:spPr>
          <a:xfrm>
            <a:off x="5041207" y="8892842"/>
            <a:ext cx="55028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PALIWA I ŚRODOWISKO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AutoShape 14"/>
          <p:cNvSpPr/>
          <p:nvPr/>
        </p:nvSpPr>
        <p:spPr>
          <a:xfrm rot="-10800000">
            <a:off x="4661907" y="7136914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72" name="TextBox 9"/>
          <p:cNvSpPr txBox="1"/>
          <p:nvPr/>
        </p:nvSpPr>
        <p:spPr>
          <a:xfrm>
            <a:off x="5008298" y="4168437"/>
            <a:ext cx="5502818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  <a:cs typeface="Oswald" panose="020B0604020202020204" charset="0"/>
              </a:rPr>
              <a:t>INFORMATYKA – DATA SCIENCE 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  <a:cs typeface="Oswald" panose="020B0604020202020204" charset="0"/>
            </a:endParaRPr>
          </a:p>
        </p:txBody>
      </p:sp>
      <p:sp>
        <p:nvSpPr>
          <p:cNvPr id="73" name="AutoShape 14"/>
          <p:cNvSpPr/>
          <p:nvPr/>
        </p:nvSpPr>
        <p:spPr>
          <a:xfrm rot="-10800000">
            <a:off x="11456429" y="7136913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76" name="AutoShape 14"/>
          <p:cNvSpPr/>
          <p:nvPr/>
        </p:nvSpPr>
        <p:spPr>
          <a:xfrm rot="-10800000">
            <a:off x="4650034" y="8628804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77" name="AutoShape 14"/>
          <p:cNvSpPr/>
          <p:nvPr/>
        </p:nvSpPr>
        <p:spPr>
          <a:xfrm rot="-10800000">
            <a:off x="11450400" y="8610054"/>
            <a:ext cx="113854" cy="1112954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78" name="TextBox 9"/>
          <p:cNvSpPr txBox="1"/>
          <p:nvPr/>
        </p:nvSpPr>
        <p:spPr>
          <a:xfrm>
            <a:off x="11867151" y="5676999"/>
            <a:ext cx="5851237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INŻYNIERIA NAFTOWA </a:t>
            </a:r>
            <a:b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b="1" dirty="0">
                <a:solidFill>
                  <a:srgbClr val="0203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GAZOWNICZA</a:t>
            </a:r>
            <a:endParaRPr lang="en-US" sz="28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9" name="TextBox 12"/>
          <p:cNvSpPr txBox="1"/>
          <p:nvPr/>
        </p:nvSpPr>
        <p:spPr>
          <a:xfrm>
            <a:off x="11810354" y="8654847"/>
            <a:ext cx="6157331" cy="904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NANOINŻYNIERIA MATERIAŁÓW</a:t>
            </a:r>
            <a:endParaRPr lang="en-US" sz="4000" b="1" dirty="0">
              <a:solidFill>
                <a:srgbClr val="0203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2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F167990-DD6A-49BC-9D7F-A7D07CF15D24}"/>
              </a:ext>
            </a:extLst>
          </p:cNvPr>
          <p:cNvSpPr txBox="1">
            <a:spLocks/>
          </p:cNvSpPr>
          <p:nvPr/>
        </p:nvSpPr>
        <p:spPr>
          <a:xfrm>
            <a:off x="7501586" y="1100604"/>
            <a:ext cx="8993187" cy="86183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Studia przez Internet / e-learning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Studia w języku angielskim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Uniwersytet Otwarty AGH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Rok Zerowy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Kursy przygotowawcze 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Kursy wyrównawcze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Szkoły letnie dla cudzoziemców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Kursy i szkolenia 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pl-PL" altLang="pl-PL" dirty="0">
                <a:latin typeface="Verdana" panose="020B0604030504040204" pitchFamily="34" charset="0"/>
              </a:rPr>
              <a:t>Akademia AGH Junior</a:t>
            </a:r>
          </a:p>
          <a:p>
            <a:pPr>
              <a:buFontTx/>
              <a:buNone/>
            </a:pPr>
            <a:r>
              <a:rPr lang="pl-PL" altLang="pl-PL" sz="1800" dirty="0"/>
              <a:t> </a:t>
            </a:r>
          </a:p>
          <a:p>
            <a:endParaRPr lang="pl-PL" altLang="pl-PL" sz="1800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-304800" y="-266700"/>
            <a:ext cx="6815786" cy="107442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37BA450-3D23-4B14-8892-460BB2557C70}"/>
              </a:ext>
            </a:extLst>
          </p:cNvPr>
          <p:cNvSpPr/>
          <p:nvPr/>
        </p:nvSpPr>
        <p:spPr>
          <a:xfrm>
            <a:off x="533400" y="1860713"/>
            <a:ext cx="536510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7012"/>
              </a:lnSpc>
            </a:pPr>
            <a:r>
              <a:rPr lang="pl-PL" sz="5400" b="1" spc="256" dirty="0">
                <a:solidFill>
                  <a:srgbClr val="252827"/>
                </a:solidFill>
                <a:latin typeface="Source Serif Pro Bold" panose="020B0604020202020204" charset="-18"/>
                <a:ea typeface="Verdana" panose="020B0604030504040204" pitchFamily="34" charset="0"/>
              </a:rPr>
              <a:t>RÓŻNORODNE FORMY KSZTAŁCENIA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3F4463B5-2F4E-4B28-AD8E-1E014748DA6E}"/>
              </a:ext>
            </a:extLst>
          </p:cNvPr>
          <p:cNvSpPr/>
          <p:nvPr/>
        </p:nvSpPr>
        <p:spPr>
          <a:xfrm>
            <a:off x="685800" y="1181100"/>
            <a:ext cx="3665168" cy="207818"/>
          </a:xfrm>
          <a:prstGeom prst="rect">
            <a:avLst/>
          </a:prstGeom>
          <a:solidFill>
            <a:schemeClr val="bg1"/>
          </a:solidFill>
        </p:spPr>
      </p:sp>
      <p:sp>
        <p:nvSpPr>
          <p:cNvPr id="8" name="Prostokąt 7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359929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-304800" y="-228600"/>
            <a:ext cx="5257800" cy="107442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2802" y="2305796"/>
            <a:ext cx="8229600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pl-PL" sz="6000" b="1" kern="0" dirty="0">
                <a:latin typeface="Source Serif Pro Bold" panose="020B0604020202020204" charset="-18"/>
                <a:cs typeface="Source Sans Pro" panose="020B0604020202020204" charset="0"/>
              </a:rPr>
              <a:t>KIERUNKI </a:t>
            </a:r>
            <a:br>
              <a:rPr lang="pl-PL" sz="6000" b="1" kern="0" dirty="0">
                <a:latin typeface="Source Serif Pro Bold" panose="020B0604020202020204" charset="-18"/>
                <a:cs typeface="Source Sans Pro" panose="020B0604020202020204" charset="0"/>
              </a:rPr>
            </a:br>
            <a:r>
              <a:rPr lang="pl-PL" sz="6000" b="1" kern="0" dirty="0">
                <a:latin typeface="Source Serif Pro Bold" panose="020B0604020202020204" charset="-18"/>
                <a:cs typeface="Source Sans Pro" panose="020B0604020202020204" charset="0"/>
              </a:rPr>
              <a:t>BADAWCZE</a:t>
            </a:r>
            <a:endParaRPr lang="pl-PL" sz="8800" dirty="0">
              <a:latin typeface="Source Serif Pro Bold" panose="020B0604020202020204" charset="-18"/>
              <a:cs typeface="Source Sans Pro" panose="020B0604020202020204" charset="0"/>
            </a:endParaRPr>
          </a:p>
        </p:txBody>
      </p:sp>
      <p:sp>
        <p:nvSpPr>
          <p:cNvPr id="26627" name="Rectangle 3"/>
          <p:cNvSpPr txBox="1">
            <a:spLocks noChangeArrowheads="1"/>
          </p:cNvSpPr>
          <p:nvPr/>
        </p:nvSpPr>
        <p:spPr bwMode="auto">
          <a:xfrm>
            <a:off x="14352792" y="7501675"/>
            <a:ext cx="3317781" cy="113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Nauki społeczne, ekonomiczne,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humanistyczne</a:t>
            </a:r>
          </a:p>
        </p:txBody>
      </p:sp>
      <p:pic>
        <p:nvPicPr>
          <p:cNvPr id="26628" name="Picture 2" descr="C:\Users\Basia\Desktop\do prezentacji\badania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2752" y="1776984"/>
            <a:ext cx="2232452" cy="120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Users\Basia\Desktop\do prezentacji\badania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2751" y="3742025"/>
            <a:ext cx="2232453" cy="12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 descr="C:\Users\Basia\Desktop\do prezentacji\badania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2751" y="5645292"/>
            <a:ext cx="2238936" cy="121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5" descr="C:\Users\Basia\Desktop\do prezentacji\badania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6524" y="7528600"/>
            <a:ext cx="2238936" cy="121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6" descr="C:\Users\Basia\Desktop\do prezentacji\badania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1710" y="1790700"/>
            <a:ext cx="2258385" cy="12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7" descr="C:\Users\Basia\Desktop\do prezentacji\badania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1710" y="3744832"/>
            <a:ext cx="2260547" cy="122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8" descr="C:\Users\Basia\Desktop\do prezentacji\badania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8061" y="5674541"/>
            <a:ext cx="2222034" cy="120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9" descr="C:\Users\Basia\Desktop\do prezentacji\badania2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8061" y="7591283"/>
            <a:ext cx="2230292" cy="12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pole tekstowe 1"/>
          <p:cNvSpPr txBox="1">
            <a:spLocks noChangeArrowheads="1"/>
          </p:cNvSpPr>
          <p:nvPr/>
        </p:nvSpPr>
        <p:spPr bwMode="auto">
          <a:xfrm>
            <a:off x="8148704" y="2001926"/>
            <a:ext cx="29607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Technologie informacyjne </a:t>
            </a:r>
          </a:p>
        </p:txBody>
      </p:sp>
      <p:sp>
        <p:nvSpPr>
          <p:cNvPr id="26637" name="pole tekstowe 2"/>
          <p:cNvSpPr txBox="1">
            <a:spLocks noChangeArrowheads="1"/>
          </p:cNvSpPr>
          <p:nvPr/>
        </p:nvSpPr>
        <p:spPr bwMode="auto">
          <a:xfrm>
            <a:off x="14352792" y="1881873"/>
            <a:ext cx="35589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Nowe materiały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technologie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pl-PL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638" name="pole tekstowe 3"/>
          <p:cNvSpPr txBox="1">
            <a:spLocks noChangeArrowheads="1"/>
          </p:cNvSpPr>
          <p:nvPr/>
        </p:nvSpPr>
        <p:spPr bwMode="auto">
          <a:xfrm>
            <a:off x="8165700" y="3897687"/>
            <a:ext cx="3062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Środowisko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 klimat </a:t>
            </a:r>
          </a:p>
        </p:txBody>
      </p:sp>
      <p:sp>
        <p:nvSpPr>
          <p:cNvPr id="26639" name="pole tekstowe 4"/>
          <p:cNvSpPr txBox="1">
            <a:spLocks noChangeArrowheads="1"/>
          </p:cNvSpPr>
          <p:nvPr/>
        </p:nvSpPr>
        <p:spPr bwMode="auto">
          <a:xfrm>
            <a:off x="14393973" y="3908413"/>
            <a:ext cx="33236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Energia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jej zasoby </a:t>
            </a:r>
          </a:p>
        </p:txBody>
      </p:sp>
      <p:sp>
        <p:nvSpPr>
          <p:cNvPr id="26640" name="pole tekstowe 5"/>
          <p:cNvSpPr txBox="1">
            <a:spLocks noChangeArrowheads="1"/>
          </p:cNvSpPr>
          <p:nvPr/>
        </p:nvSpPr>
        <p:spPr bwMode="auto">
          <a:xfrm>
            <a:off x="8165700" y="5774436"/>
            <a:ext cx="27381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Gospodarka zasobami</a:t>
            </a:r>
            <a:endParaRPr lang="en-GB" altLang="pl-PL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641" name="pole tekstowe 7"/>
          <p:cNvSpPr txBox="1">
            <a:spLocks noChangeArrowheads="1"/>
          </p:cNvSpPr>
          <p:nvPr/>
        </p:nvSpPr>
        <p:spPr bwMode="auto">
          <a:xfrm>
            <a:off x="14393973" y="5583664"/>
            <a:ext cx="38635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Inżynieria elektryczna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mechaniczna </a:t>
            </a:r>
          </a:p>
        </p:txBody>
      </p:sp>
      <p:sp>
        <p:nvSpPr>
          <p:cNvPr id="26642" name="pole tekstowe 8"/>
          <p:cNvSpPr txBox="1">
            <a:spLocks noChangeArrowheads="1"/>
          </p:cNvSpPr>
          <p:nvPr/>
        </p:nvSpPr>
        <p:spPr bwMode="auto">
          <a:xfrm>
            <a:off x="8195277" y="7657745"/>
            <a:ext cx="29629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Nauki ścisłe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przyrodnicze </a:t>
            </a:r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3F4463B5-2F4E-4B28-AD8E-1E014748DA6E}"/>
              </a:ext>
            </a:extLst>
          </p:cNvPr>
          <p:cNvSpPr/>
          <p:nvPr/>
        </p:nvSpPr>
        <p:spPr>
          <a:xfrm>
            <a:off x="381000" y="1333500"/>
            <a:ext cx="2514600" cy="13937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22" name="Prostokąt 21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31120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pole tekstowe 1">
            <a:extLst>
              <a:ext uri="{FF2B5EF4-FFF2-40B4-BE49-F238E27FC236}">
                <a16:creationId xmlns:a16="http://schemas.microsoft.com/office/drawing/2014/main" id="{927CA149-3C95-4EA3-8D21-2DBA022AF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76846"/>
            <a:ext cx="11353800" cy="65320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pl-PL" altLang="pl-PL" sz="6000" b="1" dirty="0">
                <a:latin typeface="Source Serif Pro Bold" panose="020B0604020202020204" charset="-18"/>
              </a:rPr>
              <a:t>AKTYWNOŚĆ NAUKOWA</a:t>
            </a:r>
          </a:p>
          <a:p>
            <a:pPr>
              <a:lnSpc>
                <a:spcPct val="150000"/>
              </a:lnSpc>
              <a:defRPr/>
            </a:pPr>
            <a:endParaRPr lang="pl-PL" altLang="pl-PL" sz="3267" b="1" dirty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l-PL" altLang="pl-PL" sz="3200" b="1" dirty="0">
                <a:solidFill>
                  <a:srgbClr val="C00000"/>
                </a:solidFill>
                <a:latin typeface="Verdana" panose="020B0604030504040204" pitchFamily="34" charset="0"/>
              </a:rPr>
              <a:t>TOP 10 w Polsce - Uczelnia Badawcza IDUB</a:t>
            </a:r>
          </a:p>
          <a:p>
            <a:pPr>
              <a:lnSpc>
                <a:spcPct val="150000"/>
              </a:lnSpc>
              <a:defRPr/>
            </a:pPr>
            <a:endParaRPr lang="en-AU" altLang="pl-PL" sz="2723" b="1" dirty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 marL="466824" indent="-4668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2723" dirty="0">
                <a:latin typeface="Verdana" panose="020B0604030504040204" pitchFamily="34" charset="0"/>
              </a:rPr>
              <a:t>3 pozycja naukowa wśród polskich uczelni</a:t>
            </a:r>
            <a:r>
              <a:rPr lang="en-AU" altLang="pl-PL" sz="2723" dirty="0">
                <a:latin typeface="Verdana" panose="020B0604030504040204" pitchFamily="34" charset="0"/>
              </a:rPr>
              <a:t> (</a:t>
            </a:r>
            <a:r>
              <a:rPr lang="pl-PL" altLang="pl-PL" sz="2723" dirty="0">
                <a:latin typeface="Verdana" panose="020B0604030504040204" pitchFamily="34" charset="0"/>
              </a:rPr>
              <a:t>także wg </a:t>
            </a:r>
            <a:r>
              <a:rPr lang="en-AU" altLang="pl-PL" sz="2723" dirty="0">
                <a:latin typeface="Verdana" panose="020B0604030504040204" pitchFamily="34" charset="0"/>
              </a:rPr>
              <a:t>ARWU) </a:t>
            </a:r>
          </a:p>
          <a:p>
            <a:pPr marL="466824" indent="-4668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2723">
                <a:latin typeface="Verdana" panose="020B0604030504040204" pitchFamily="34" charset="0"/>
              </a:rPr>
              <a:t>Uznanie </a:t>
            </a:r>
            <a:r>
              <a:rPr lang="pl-PL" altLang="pl-PL" sz="2723" dirty="0">
                <a:latin typeface="Verdana" panose="020B0604030504040204" pitchFamily="34" charset="0"/>
              </a:rPr>
              <a:t>w środowisku światowym w swoich branżach</a:t>
            </a:r>
            <a:endParaRPr lang="en-AU" altLang="pl-PL" sz="2723" dirty="0">
              <a:latin typeface="Verdana" panose="020B0604030504040204" pitchFamily="34" charset="0"/>
            </a:endParaRPr>
          </a:p>
          <a:p>
            <a:pPr marL="466824" indent="-4668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2723" dirty="0">
                <a:latin typeface="Verdana" panose="020B0604030504040204" pitchFamily="34" charset="0"/>
              </a:rPr>
              <a:t>Wysoka aktywność współpracy z gospodarką</a:t>
            </a:r>
          </a:p>
          <a:p>
            <a:pPr marL="466824" indent="-46682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2723" dirty="0">
                <a:latin typeface="Verdana" panose="020B0604030504040204" pitchFamily="34" charset="0"/>
              </a:rPr>
              <a:t>Wysoka aktywność naukowa studencka i doktorancka</a:t>
            </a:r>
            <a:endParaRPr lang="en-AU" altLang="pl-PL" sz="2723" dirty="0">
              <a:latin typeface="Verdana" panose="020B0604030504040204" pitchFamily="34" charset="0"/>
            </a:endParaRPr>
          </a:p>
          <a:p>
            <a:pPr marL="466824" indent="-466824">
              <a:buFont typeface="Arial" panose="020B0604020202020204" pitchFamily="34" charset="0"/>
              <a:buChar char="•"/>
              <a:defRPr/>
            </a:pPr>
            <a:endParaRPr lang="en-AU" altLang="pl-PL" sz="2723" dirty="0">
              <a:latin typeface="Verdana" panose="020B060403050404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82121" y="9563100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7" name="AutoShape 10"/>
          <p:cNvSpPr/>
          <p:nvPr/>
        </p:nvSpPr>
        <p:spPr>
          <a:xfrm rot="16200000" flipH="1">
            <a:off x="2869224" y="-845975"/>
            <a:ext cx="128952" cy="40386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12304776" y="-92911"/>
            <a:ext cx="6059424" cy="10418011"/>
          </a:xfrm>
          <a:prstGeom prst="rect">
            <a:avLst/>
          </a:prstGeom>
          <a:solidFill>
            <a:srgbClr val="99CC00"/>
          </a:solidFill>
        </p:spPr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0748" y="6993563"/>
            <a:ext cx="4875580" cy="2939689"/>
          </a:xfrm>
          <a:prstGeom prst="rect">
            <a:avLst/>
          </a:prstGeom>
        </p:spPr>
      </p:pic>
      <p:pic>
        <p:nvPicPr>
          <p:cNvPr id="15" name="Obraz 14" descr="https://www.agh.edu.pl/fileadmin/_processed_/8/7/csm_Bolid_na_wodor_1_f38259709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5"/>
          <a:stretch/>
        </p:blipFill>
        <p:spPr bwMode="auto">
          <a:xfrm>
            <a:off x="12841223" y="3733676"/>
            <a:ext cx="4852096" cy="297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0748" y="383038"/>
            <a:ext cx="4853455" cy="307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5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03C7A6-FA2B-42C1-8489-FF191036ABE4}"/>
              </a:ext>
            </a:extLst>
          </p:cNvPr>
          <p:cNvSpPr txBox="1"/>
          <p:nvPr/>
        </p:nvSpPr>
        <p:spPr>
          <a:xfrm>
            <a:off x="838200" y="1100554"/>
            <a:ext cx="10972800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0"/>
              </a:lnSpc>
            </a:pPr>
            <a:r>
              <a:rPr lang="pl-PL" sz="4400" b="1" dirty="0">
                <a:latin typeface="Source Serif Pro Bold"/>
              </a:rPr>
              <a:t>NOWE OBSZARY BADAŃ </a:t>
            </a:r>
            <a:r>
              <a:rPr lang="pl-PL" sz="6000" dirty="0">
                <a:solidFill>
                  <a:srgbClr val="99CC00"/>
                </a:solidFill>
                <a:latin typeface="Source Serif Pro Bold"/>
              </a:rPr>
              <a:t>UNIWERSYTET </a:t>
            </a:r>
            <a:br>
              <a:rPr lang="pl-PL" sz="6000" dirty="0">
                <a:solidFill>
                  <a:srgbClr val="99CC00"/>
                </a:solidFill>
                <a:latin typeface="Source Serif Pro Bold"/>
              </a:rPr>
            </a:br>
            <a:r>
              <a:rPr lang="pl-PL" sz="6000" dirty="0">
                <a:solidFill>
                  <a:srgbClr val="99CC00"/>
                </a:solidFill>
                <a:latin typeface="Source Serif Pro Bold"/>
              </a:rPr>
              <a:t>KOSMICZNY</a:t>
            </a: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413CD66C-C2E9-478E-B477-1EE38FD336E0}"/>
              </a:ext>
            </a:extLst>
          </p:cNvPr>
          <p:cNvSpPr/>
          <p:nvPr/>
        </p:nvSpPr>
        <p:spPr>
          <a:xfrm rot="16200000">
            <a:off x="2200390" y="-337835"/>
            <a:ext cx="152400" cy="287678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2" name="TextBox 9"/>
          <p:cNvSpPr txBox="1"/>
          <p:nvPr/>
        </p:nvSpPr>
        <p:spPr>
          <a:xfrm>
            <a:off x="838200" y="4890075"/>
            <a:ext cx="7845133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UNIVERSEH – Europejski Uniwersytet Kosmiczny dla Ziemi i Ludzkości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Centrum Technologii Kosmicznych AGH</a:t>
            </a:r>
            <a:endParaRPr lang="pl-P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Projekt LOOP –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Landing</a:t>
            </a: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Once</a:t>
            </a: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Phobos</a:t>
            </a: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Górnictwo kosmiczne, w obszarze którego pracują eksperci z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WILiGZ</a:t>
            </a: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 oraz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WWNiG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</a:rPr>
              <a:t>Osiągnięcia KN AGH Space Systems</a:t>
            </a:r>
            <a:endParaRPr lang="pl-PL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pl-PL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AutoShape 3"/>
          <p:cNvSpPr/>
          <p:nvPr/>
        </p:nvSpPr>
        <p:spPr>
          <a:xfrm>
            <a:off x="9318376" y="-342900"/>
            <a:ext cx="9372600" cy="1102995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4" name="AutoShape 4"/>
          <p:cNvSpPr/>
          <p:nvPr/>
        </p:nvSpPr>
        <p:spPr>
          <a:xfrm>
            <a:off x="10369591" y="878297"/>
            <a:ext cx="7270171" cy="8825680"/>
          </a:xfrm>
          <a:prstGeom prst="rect">
            <a:avLst/>
          </a:prstGeom>
          <a:solidFill>
            <a:srgbClr val="F3F5F9"/>
          </a:solidFill>
        </p:spPr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059" y="1181100"/>
            <a:ext cx="6155232" cy="8252677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746464" y="9506723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578224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BC51A3A-916B-4B29-8194-46E734C74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412830"/>
              </p:ext>
            </p:extLst>
          </p:nvPr>
        </p:nvGraphicFramePr>
        <p:xfrm>
          <a:off x="1023939" y="3062287"/>
          <a:ext cx="8882061" cy="6577013"/>
        </p:xfrm>
        <a:graphic>
          <a:graphicData uri="http://schemas.openxmlformats.org/drawingml/2006/table">
            <a:tbl>
              <a:tblPr/>
              <a:tblGrid>
                <a:gridCol w="6367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843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2021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27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Otrzymane </a:t>
                      </a: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tytuły profesorskie</a:t>
                      </a:r>
                      <a:endParaRPr kumimoji="0" lang="pl-PL" altLang="pl-PL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EDFFC9"/>
                        </a:highlight>
                        <a:latin typeface="Verdana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23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Otrzymane </a:t>
                      </a: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habilitacje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29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Nadane </a:t>
                      </a: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doktoraty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EDFFC9"/>
                          </a:highlight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107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57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Uzyskane</a:t>
                      </a: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 </a:t>
                      </a: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patenty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>
                        <a:spcBef>
                          <a:spcPts val="800"/>
                        </a:spcBef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800"/>
                        </a:spcBef>
                        <a:spcAft>
                          <a:spcPct val="0"/>
                        </a:spcAft>
                        <a:buSzPct val="100000"/>
                        <a:defRPr sz="3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79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7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Zgłoszone projekty wynalazcze 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64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7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Projekty krajowe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378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7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Projekty międzynarodowe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41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7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Horyzont</a:t>
                      </a:r>
                    </a:p>
                  </a:txBody>
                  <a:tcPr marL="139912" marR="139912" marT="69956" marB="69956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pitchFamily="34" charset="0"/>
                          <a:sym typeface="Arial" pitchFamily="34" charset="0"/>
                        </a:rPr>
                        <a:t>21</a:t>
                      </a:r>
                    </a:p>
                  </a:txBody>
                  <a:tcPr marL="163412" marR="163412" marT="77082" marB="77082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4">
            <a:extLst>
              <a:ext uri="{FF2B5EF4-FFF2-40B4-BE49-F238E27FC236}">
                <a16:creationId xmlns:a16="http://schemas.microsoft.com/office/drawing/2014/main" id="{AFE8B0FF-0094-4D1E-BAC4-3880629C2BCA}"/>
              </a:ext>
            </a:extLst>
          </p:cNvPr>
          <p:cNvSpPr txBox="1"/>
          <p:nvPr/>
        </p:nvSpPr>
        <p:spPr>
          <a:xfrm>
            <a:off x="1023938" y="1386379"/>
            <a:ext cx="1663303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6600" b="1" dirty="0">
                <a:latin typeface="Source Serif Pro Bold" panose="020B0604020202020204" charset="-18"/>
                <a:cs typeface="Arial" pitchFamily="34" charset="0"/>
                <a:sym typeface="Arial" pitchFamily="34" charset="0"/>
              </a:rPr>
              <a:t>Efekty działalności naukowo-badawczej 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33679D45-A548-4F5D-BE45-2DB0A3E0DDE8}"/>
              </a:ext>
            </a:extLst>
          </p:cNvPr>
          <p:cNvSpPr/>
          <p:nvPr/>
        </p:nvSpPr>
        <p:spPr>
          <a:xfrm rot="16200000">
            <a:off x="2994549" y="-919662"/>
            <a:ext cx="95250" cy="403647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0" name="Prostokąt 9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3009900"/>
            <a:ext cx="7922998" cy="596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236338"/>
            <a:ext cx="18288000" cy="1143000"/>
          </a:xfrm>
        </p:spPr>
        <p:txBody>
          <a:bodyPr>
            <a:normAutofit fontScale="90000"/>
          </a:bodyPr>
          <a:lstStyle/>
          <a:p>
            <a:pPr defTabSz="1244864">
              <a:defRPr/>
            </a:pPr>
            <a:br>
              <a:rPr lang="pl-PL" sz="3267" b="1" dirty="0">
                <a:latin typeface="Source Serif Pro Bold" panose="020B0604020202020204" charset="-18"/>
                <a:ea typeface="+mn-ea"/>
                <a:cs typeface="+mn-cs"/>
              </a:rPr>
            </a:br>
            <a:r>
              <a:rPr lang="pl-PL" sz="6000" b="1" kern="0" dirty="0">
                <a:latin typeface="Source Serif Pro Bold" panose="020B0604020202020204" charset="-18"/>
              </a:rPr>
              <a:t>Unikalna i nowoczesna aparatura </a:t>
            </a:r>
            <a:br>
              <a:rPr lang="pl-PL" sz="6000" b="1" kern="0" dirty="0">
                <a:latin typeface="Source Serif Pro Bold" panose="020B0604020202020204" charset="-18"/>
              </a:rPr>
            </a:br>
            <a:r>
              <a:rPr lang="pl-PL" sz="6000" b="1" kern="0" dirty="0">
                <a:latin typeface="Source Serif Pro Bold" panose="020B0604020202020204" charset="-18"/>
              </a:rPr>
              <a:t>na światowym poziomie</a:t>
            </a:r>
            <a:endParaRPr lang="en-US" sz="5300" b="1" dirty="0">
              <a:latin typeface="Source Serif Pro Bold" panose="020B0604020202020204" charset="-18"/>
              <a:ea typeface="+mn-ea"/>
              <a:cs typeface="+mn-cs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7916475" y="3896981"/>
            <a:ext cx="301686" cy="23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00FF"/>
              </a:buClr>
              <a:buSzPct val="120000"/>
              <a:buFont typeface="Wingdings" panose="05000000000000000000" pitchFamily="2" charset="2"/>
              <a:buChar char="Ø"/>
            </a:pPr>
            <a:endParaRPr lang="en-US" altLang="pl-PL" sz="953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39" y="3127461"/>
            <a:ext cx="4855510" cy="3229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895108"/>
            <a:ext cx="4089261" cy="28417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117621"/>
            <a:ext cx="2840082" cy="32282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Grp="1" noChangeAspect="1"/>
          </p:cNvPicPr>
          <p:nvPr isPhoto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325" y="6887488"/>
            <a:ext cx="4247136" cy="28417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AutoShape 10"/>
          <p:cNvSpPr/>
          <p:nvPr/>
        </p:nvSpPr>
        <p:spPr>
          <a:xfrm rot="16200000" flipH="1">
            <a:off x="9079524" y="-1122057"/>
            <a:ext cx="128952" cy="4038600"/>
          </a:xfrm>
          <a:prstGeom prst="rect">
            <a:avLst/>
          </a:prstGeom>
          <a:solidFill>
            <a:srgbClr val="99CC00"/>
          </a:solidFill>
        </p:spPr>
      </p:sp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794" y="3117621"/>
            <a:ext cx="4835322" cy="32282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8699" y="6941177"/>
            <a:ext cx="4581221" cy="2795719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1800" y="3090380"/>
            <a:ext cx="3886200" cy="66925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42111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949690" y="0"/>
            <a:ext cx="8741285" cy="102870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" name="AutoShape 4"/>
          <p:cNvSpPr/>
          <p:nvPr/>
        </p:nvSpPr>
        <p:spPr>
          <a:xfrm>
            <a:off x="10859290" y="1152669"/>
            <a:ext cx="6780471" cy="8231205"/>
          </a:xfrm>
          <a:prstGeom prst="rect">
            <a:avLst/>
          </a:prstGeom>
          <a:solidFill>
            <a:srgbClr val="F3F5F9"/>
          </a:solidFill>
        </p:spPr>
      </p:sp>
      <p:grpSp>
        <p:nvGrpSpPr>
          <p:cNvPr id="6" name="Group 6"/>
          <p:cNvGrpSpPr/>
          <p:nvPr/>
        </p:nvGrpSpPr>
        <p:grpSpPr>
          <a:xfrm>
            <a:off x="1003264" y="723900"/>
            <a:ext cx="8553923" cy="3782184"/>
            <a:chOff x="0" y="-261743"/>
            <a:chExt cx="9692783" cy="5042911"/>
          </a:xfrm>
        </p:grpSpPr>
        <p:sp>
          <p:nvSpPr>
            <p:cNvPr id="7" name="TextBox 7"/>
            <p:cNvSpPr txBox="1"/>
            <p:nvPr/>
          </p:nvSpPr>
          <p:spPr>
            <a:xfrm>
              <a:off x="0" y="447674"/>
              <a:ext cx="9632782" cy="4333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Współpraca  z gospodarką </a:t>
              </a:r>
              <a:b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</a:br>
              <a: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to podstawowy składnik misji </a:t>
              </a:r>
              <a:b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</a:br>
              <a: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i działalności AGH od początku powstania</a:t>
              </a:r>
              <a:endParaRPr lang="pl-PL" sz="4400" dirty="0">
                <a:solidFill>
                  <a:srgbClr val="99CC00"/>
                </a:solidFill>
                <a:latin typeface="Source Serif Pro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865" y="2176657"/>
              <a:ext cx="9656918" cy="852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l-PL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16200000">
              <a:off x="1032211" y="-1256434"/>
              <a:ext cx="208659" cy="2198042"/>
            </a:xfrm>
            <a:prstGeom prst="rect">
              <a:avLst/>
            </a:prstGeom>
            <a:solidFill>
              <a:srgbClr val="99CC00"/>
            </a:solidFill>
          </p:spPr>
        </p:sp>
      </p:grpSp>
      <p:sp>
        <p:nvSpPr>
          <p:cNvPr id="2" name="Prostokąt 1"/>
          <p:cNvSpPr/>
          <p:nvPr/>
        </p:nvSpPr>
        <p:spPr>
          <a:xfrm>
            <a:off x="1041011" y="7658100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en-US" altLang="pl-PL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Labore</a:t>
            </a:r>
            <a:r>
              <a:rPr lang="en-US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pl-PL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creata</a:t>
            </a:r>
            <a:r>
              <a:rPr lang="en-US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br>
              <a:rPr lang="pl-PL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pl-PL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labori</a:t>
            </a:r>
            <a:r>
              <a:rPr lang="en-US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 et scientiae </a:t>
            </a:r>
            <a:r>
              <a:rPr lang="en-US" altLang="pl-PL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servio</a:t>
            </a:r>
            <a:r>
              <a:rPr lang="en-US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endParaRPr lang="en-GB" altLang="pl-PL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3829" y="876479"/>
            <a:ext cx="5874715" cy="798195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034915" y="9520612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pic>
        <p:nvPicPr>
          <p:cNvPr id="13" name="Obraz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697" y="4305300"/>
            <a:ext cx="4221162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75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zawartości 2"/>
          <p:cNvSpPr>
            <a:spLocks noGrp="1"/>
          </p:cNvSpPr>
          <p:nvPr>
            <p:ph idx="4294967295"/>
          </p:nvPr>
        </p:nvSpPr>
        <p:spPr>
          <a:xfrm>
            <a:off x="7391400" y="3876992"/>
            <a:ext cx="10166340" cy="5334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pl-PL" altLang="pl-PL" sz="3812" dirty="0">
                <a:latin typeface="Verdana" panose="020B0604030504040204" pitchFamily="34" charset="0"/>
                <a:ea typeface="Verdana" panose="020B0604030504040204" pitchFamily="34" charset="0"/>
              </a:rPr>
              <a:t>Centrum Transferu Technologii AGH</a:t>
            </a:r>
          </a:p>
          <a:p>
            <a:pPr>
              <a:spcAft>
                <a:spcPts val="1200"/>
              </a:spcAft>
              <a:defRPr/>
            </a:pPr>
            <a:r>
              <a:rPr lang="pl-PL" altLang="pl-PL" sz="3812" dirty="0">
                <a:latin typeface="Verdana" panose="020B0604030504040204" pitchFamily="34" charset="0"/>
                <a:ea typeface="Verdana" panose="020B0604030504040204" pitchFamily="34" charset="0"/>
              </a:rPr>
              <a:t>Krakowskie Centrum Innowacyjnych Technologii INNOAGH Sp. z o.o. </a:t>
            </a:r>
          </a:p>
          <a:p>
            <a:pPr>
              <a:spcAft>
                <a:spcPts val="1200"/>
              </a:spcAft>
              <a:defRPr/>
            </a:pPr>
            <a:r>
              <a:rPr lang="pl-PL" altLang="pl-PL" sz="3812" dirty="0">
                <a:latin typeface="Verdana" panose="020B0604030504040204" pitchFamily="34" charset="0"/>
                <a:ea typeface="Verdana" panose="020B0604030504040204" pitchFamily="34" charset="0"/>
              </a:rPr>
              <a:t>Partnerstwo z Krakowskim Parkiem Technologicznym i innymi instytucjami innowacyjnymi</a:t>
            </a:r>
          </a:p>
          <a:p>
            <a:pPr eaLnBrk="1" hangingPunct="1">
              <a:buFontTx/>
              <a:buNone/>
              <a:defRPr/>
            </a:pPr>
            <a:endParaRPr lang="pl-PL" altLang="pl-PL" b="1" dirty="0"/>
          </a:p>
          <a:p>
            <a:pPr eaLnBrk="1" hangingPunct="1">
              <a:defRPr/>
            </a:pPr>
            <a:endParaRPr lang="pl-PL" altLang="pl-PL" b="1" dirty="0"/>
          </a:p>
          <a:p>
            <a:pPr eaLnBrk="1" hangingPunct="1">
              <a:buFontTx/>
              <a:buNone/>
              <a:defRPr/>
            </a:pPr>
            <a:endParaRPr lang="pl-PL" altLang="pl-PL" dirty="0"/>
          </a:p>
          <a:p>
            <a:pPr eaLnBrk="1" hangingPunct="1">
              <a:buFontTx/>
              <a:buNone/>
              <a:defRPr/>
            </a:pPr>
            <a:endParaRPr lang="pl-PL" altLang="pl-PL" dirty="0"/>
          </a:p>
        </p:txBody>
      </p:sp>
      <p:sp>
        <p:nvSpPr>
          <p:cNvPr id="6" name="Prostokąt 5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-1" y="-19812"/>
            <a:ext cx="3505200" cy="107442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3F4463B5-2F4E-4B28-AD8E-1E014748DA6E}"/>
              </a:ext>
            </a:extLst>
          </p:cNvPr>
          <p:cNvSpPr/>
          <p:nvPr/>
        </p:nvSpPr>
        <p:spPr>
          <a:xfrm>
            <a:off x="7391400" y="1239454"/>
            <a:ext cx="2514600" cy="13937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7315200" y="1631785"/>
            <a:ext cx="1107632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pl-PL" altLang="pl-PL" sz="6000" b="1" dirty="0">
                <a:latin typeface="Source Serif Pro Bold" panose="020B0604020202020204" charset="-18"/>
              </a:rPr>
              <a:t>Transfer technologii AGH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pl-PL" sz="6000" dirty="0">
              <a:latin typeface="Source Serif Pro Bold" panose="020B0604020202020204" charset="-18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67" y="600045"/>
            <a:ext cx="6081465" cy="91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75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3644" y="-58332"/>
            <a:ext cx="10546304" cy="10459631"/>
          </a:xfrm>
          <a:prstGeom prst="flowChartInputOutp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6000000" scaled="0"/>
          </a:gradFill>
        </p:spPr>
      </p:pic>
      <p:grpSp>
        <p:nvGrpSpPr>
          <p:cNvPr id="6" name="Group 6"/>
          <p:cNvGrpSpPr/>
          <p:nvPr/>
        </p:nvGrpSpPr>
        <p:grpSpPr>
          <a:xfrm>
            <a:off x="1066800" y="3467100"/>
            <a:ext cx="16359468" cy="5687763"/>
            <a:chOff x="0" y="447675"/>
            <a:chExt cx="20137587" cy="5110368"/>
          </a:xfrm>
        </p:grpSpPr>
        <p:sp>
          <p:nvSpPr>
            <p:cNvPr id="7" name="TextBox 7"/>
            <p:cNvSpPr txBox="1"/>
            <p:nvPr/>
          </p:nvSpPr>
          <p:spPr>
            <a:xfrm>
              <a:off x="0" y="447675"/>
              <a:ext cx="9632782" cy="1000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62"/>
                </a:lnSpc>
              </a:pPr>
              <a:endParaRPr lang="en-US" sz="6000" dirty="0">
                <a:solidFill>
                  <a:srgbClr val="99CC00"/>
                </a:solidFill>
                <a:latin typeface="Source Serif Pro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257028" y="1133522"/>
              <a:ext cx="10880559" cy="44245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l-PL" altLang="pl-PL" sz="4800" b="1" dirty="0">
                  <a:solidFill>
                    <a:srgbClr val="82B000"/>
                  </a:solidFill>
                  <a:latin typeface="Verdana" panose="020B0604030504040204" pitchFamily="34" charset="0"/>
                </a:rPr>
                <a:t>Akademia </a:t>
              </a:r>
              <a:br>
                <a:rPr lang="pl-PL" altLang="pl-PL" sz="4800" b="1" dirty="0">
                  <a:solidFill>
                    <a:srgbClr val="82B000"/>
                  </a:solidFill>
                  <a:latin typeface="Verdana" panose="020B0604030504040204" pitchFamily="34" charset="0"/>
                </a:rPr>
              </a:br>
              <a:r>
                <a:rPr lang="pl-PL" altLang="pl-PL" sz="4800" b="1" dirty="0">
                  <a:solidFill>
                    <a:srgbClr val="82B000"/>
                  </a:solidFill>
                  <a:latin typeface="Verdana" panose="020B0604030504040204" pitchFamily="34" charset="0"/>
                </a:rPr>
                <a:t>Górniczo-Hutnicza </a:t>
              </a:r>
            </a:p>
            <a:p>
              <a:pPr algn="ctr"/>
              <a:r>
                <a:rPr lang="pl-PL" altLang="pl-PL" sz="4800" b="1" dirty="0">
                  <a:solidFill>
                    <a:srgbClr val="82B000"/>
                  </a:solidFill>
                  <a:latin typeface="Verdana" panose="020B0604030504040204" pitchFamily="34" charset="0"/>
                </a:rPr>
                <a:t>im. Stanisława Staszica </a:t>
              </a:r>
            </a:p>
            <a:p>
              <a:pPr algn="ctr"/>
              <a:r>
                <a:rPr lang="pl-PL" altLang="pl-PL" sz="4800" b="1" dirty="0">
                  <a:solidFill>
                    <a:srgbClr val="82B000"/>
                  </a:solidFill>
                  <a:latin typeface="Verdana" panose="020B0604030504040204" pitchFamily="34" charset="0"/>
                </a:rPr>
                <a:t>w Krakowie</a:t>
              </a:r>
            </a:p>
            <a:p>
              <a:pPr algn="ctr"/>
              <a:endParaRPr lang="pl-PL" altLang="pl-PL" sz="4800" b="1" dirty="0">
                <a:latin typeface="Verdana" panose="020B0604030504040204" pitchFamily="34" charset="0"/>
              </a:endParaRPr>
            </a:p>
            <a:p>
              <a:pPr algn="ctr"/>
              <a:r>
                <a:rPr lang="pl-PL" altLang="pl-PL" sz="3200" dirty="0">
                  <a:latin typeface="Verdana" panose="020B0604030504040204" pitchFamily="34" charset="0"/>
                  <a:ea typeface="Verdana" panose="020B0604030504040204" pitchFamily="34" charset="0"/>
                  <a:sym typeface="FagoNoBoldCE-Caps" pitchFamily="50" charset="0"/>
                </a:rPr>
                <a:t>AGH University of Science and Technology</a:t>
              </a:r>
            </a:p>
            <a:p>
              <a:pPr algn="ctr"/>
              <a:endParaRPr lang="pl-PL" altLang="pl-PL" sz="4800" b="1" dirty="0">
                <a:latin typeface="Verdana" panose="020B0604030504040204" pitchFamily="34" charset="0"/>
              </a:endParaRPr>
            </a:p>
          </p:txBody>
        </p:sp>
      </p:grpSp>
      <p:sp>
        <p:nvSpPr>
          <p:cNvPr id="8" name="Rectangle 2"/>
          <p:cNvSpPr>
            <a:spLocks/>
          </p:cNvSpPr>
          <p:nvPr/>
        </p:nvSpPr>
        <p:spPr bwMode="auto">
          <a:xfrm>
            <a:off x="12170262" y="9410700"/>
            <a:ext cx="1545738" cy="31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1494" rIns="41494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r>
              <a:rPr lang="pl-PL" altLang="pl-PL" sz="1452" b="1" dirty="0">
                <a:solidFill>
                  <a:schemeClr val="tx1"/>
                </a:solidFill>
                <a:latin typeface="Verdana" panose="020B0604030504040204" pitchFamily="34" charset="0"/>
              </a:rPr>
              <a:t>Kraków, 2021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668" y="5456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5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az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97479" y="6366666"/>
            <a:ext cx="2625777" cy="143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2" descr="MarCelLi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6959" y="2647380"/>
            <a:ext cx="3241701" cy="211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2175" y="4874827"/>
            <a:ext cx="2976383" cy="107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2959" y="6415639"/>
            <a:ext cx="2997494" cy="110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E9495DB-9D9C-4359-B940-F5DEF08F4DC8}"/>
              </a:ext>
            </a:extLst>
          </p:cNvPr>
          <p:cNvSpPr txBox="1"/>
          <p:nvPr/>
        </p:nvSpPr>
        <p:spPr>
          <a:xfrm>
            <a:off x="855244" y="4265574"/>
            <a:ext cx="10055645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622433">
              <a:defRPr/>
            </a:pPr>
            <a:r>
              <a:rPr lang="en-US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INNOAGH 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dotychczas uczestniczyło</a:t>
            </a:r>
            <a:b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w utworzeniu </a:t>
            </a:r>
            <a:r>
              <a:rPr lang="pl-PL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en-US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spółek </a:t>
            </a:r>
            <a:r>
              <a:rPr lang="en-US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spin-off 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korzystających </a:t>
            </a:r>
            <a:b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z własności intelektualnej AGH</a:t>
            </a:r>
            <a:r>
              <a:rPr lang="en-US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11 wyjść kapitałowych.</a:t>
            </a:r>
            <a:endParaRPr lang="en-US" sz="3000" kern="0" dirty="0">
              <a:solidFill>
                <a:srgbClr val="82B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6567" name="Picture 4" descr="http://www.kic-innoenergy.com/wp-content/uploads/2014/05/jes_energia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2959" y="518755"/>
            <a:ext cx="2478821" cy="165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3F45D81-30C2-4B73-AD92-4B61EB504B99}"/>
              </a:ext>
            </a:extLst>
          </p:cNvPr>
          <p:cNvSpPr txBox="1"/>
          <p:nvPr/>
        </p:nvSpPr>
        <p:spPr>
          <a:xfrm>
            <a:off x="913156" y="6743700"/>
            <a:ext cx="9997733" cy="2400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622433">
              <a:defRPr/>
            </a:pP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Firmy </a:t>
            </a:r>
            <a:r>
              <a:rPr lang="pl-PL" sz="30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spin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-off budują swoją wartość</a:t>
            </a:r>
            <a:b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w oparciu o </a:t>
            </a:r>
            <a:r>
              <a:rPr lang="pl-PL" sz="3000" b="1" kern="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różne modele biznesowe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defTabSz="622433">
              <a:defRPr/>
            </a:pPr>
            <a:endParaRPr lang="pl-PL" sz="30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622433">
              <a:defRPr/>
            </a:pP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Obszar naukowy: </a:t>
            </a:r>
            <a:r>
              <a:rPr lang="en-US" sz="3000" i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mech</a:t>
            </a:r>
            <a:r>
              <a:rPr lang="pl-PL" sz="3000" i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atronika</a:t>
            </a:r>
            <a:r>
              <a:rPr lang="pl-PL" sz="3000" i="1" kern="0" dirty="0">
                <a:latin typeface="Verdana" panose="020B0604030504040204" pitchFamily="34" charset="0"/>
                <a:ea typeface="Verdana" panose="020B0604030504040204" pitchFamily="34" charset="0"/>
              </a:rPr>
              <a:t>, ICT</a:t>
            </a:r>
            <a:r>
              <a:rPr lang="en-US" sz="3000" i="1" kern="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pl-PL" sz="3000" i="1" kern="0" dirty="0">
                <a:latin typeface="Verdana" panose="020B0604030504040204" pitchFamily="34" charset="0"/>
                <a:ea typeface="Verdana" panose="020B0604030504040204" pitchFamily="34" charset="0"/>
              </a:rPr>
              <a:t> energetyka, inżynieria materiałowa, </a:t>
            </a:r>
            <a:r>
              <a:rPr lang="en-US" sz="3000" i="1" kern="0" dirty="0">
                <a:latin typeface="Verdana" panose="020B0604030504040204" pitchFamily="34" charset="0"/>
                <a:ea typeface="Verdana" panose="020B0604030504040204" pitchFamily="34" charset="0"/>
              </a:rPr>
              <a:t>tele</a:t>
            </a:r>
            <a:r>
              <a:rPr lang="pl-PL" sz="3000" i="1" kern="0" dirty="0">
                <a:latin typeface="Verdana" panose="020B0604030504040204" pitchFamily="34" charset="0"/>
                <a:ea typeface="Verdana" panose="020B0604030504040204" pitchFamily="34" charset="0"/>
              </a:rPr>
              <a:t>medycyna, </a:t>
            </a:r>
            <a:r>
              <a:rPr lang="en-US" sz="3000" i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r>
              <a:rPr lang="pl-PL" sz="3000" kern="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30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6569" name="Obraz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8449" y="730465"/>
            <a:ext cx="1793641" cy="179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Obraz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2959" y="2564927"/>
            <a:ext cx="2733836" cy="76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Obraz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8666" y="5308550"/>
            <a:ext cx="2228129" cy="76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Obraz 14" descr="http://www.tmedsys.pl/resources/tmedsy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3256" y="4201194"/>
            <a:ext cx="2853778" cy="40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3" name="Tytuł 1"/>
          <p:cNvSpPr>
            <a:spLocks noGrp="1"/>
          </p:cNvSpPr>
          <p:nvPr>
            <p:ph type="title"/>
          </p:nvPr>
        </p:nvSpPr>
        <p:spPr>
          <a:xfrm>
            <a:off x="882676" y="726813"/>
            <a:ext cx="10626777" cy="3131300"/>
          </a:xfrm>
        </p:spPr>
        <p:txBody>
          <a:bodyPr>
            <a:normAutofit/>
          </a:bodyPr>
          <a:lstStyle/>
          <a:p>
            <a:pPr algn="l"/>
            <a:r>
              <a:rPr lang="pl-PL" altLang="pl-PL" sz="6700" b="1" dirty="0">
                <a:latin typeface="Source Serif Pro Bold" panose="020B0604020202020204" charset="-18"/>
                <a:ea typeface="Verdana" panose="020B0604030504040204" pitchFamily="34" charset="0"/>
              </a:rPr>
              <a:t>INNOAGH</a:t>
            </a:r>
            <a:br>
              <a:rPr lang="pl-PL" altLang="pl-PL" sz="6700" b="1" dirty="0">
                <a:latin typeface="Source Serif Pro Bold" panose="020B0604020202020204" charset="-18"/>
                <a:ea typeface="Verdana" panose="020B0604030504040204" pitchFamily="34" charset="0"/>
              </a:rPr>
            </a:br>
            <a:br>
              <a:rPr lang="pl-PL" altLang="pl-PL" sz="1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Krakowskie Centrum Innowacyjnych Technologii </a:t>
            </a:r>
            <a:br>
              <a:rPr lang="pl-PL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- spółka celowa AGH</a:t>
            </a:r>
          </a:p>
        </p:txBody>
      </p:sp>
      <p:pic>
        <p:nvPicPr>
          <p:cNvPr id="66574" name="Obraz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3256" y="7933059"/>
            <a:ext cx="3112034" cy="74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5" name="Obraz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7035" y="8877300"/>
            <a:ext cx="3613418" cy="90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Obraz 1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3960" y="8373549"/>
            <a:ext cx="1482617" cy="148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882676" y="94560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18" name="AutoShape 10"/>
          <p:cNvSpPr/>
          <p:nvPr/>
        </p:nvSpPr>
        <p:spPr>
          <a:xfrm rot="16200000" flipH="1">
            <a:off x="2837500" y="-1005216"/>
            <a:ext cx="128952" cy="4038600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48915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-2" y="-19812"/>
            <a:ext cx="9220202" cy="107442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3250" name="Prostokąt 2">
            <a:hlinkClick r:id="rId2"/>
          </p:cNvPr>
          <p:cNvSpPr>
            <a:spLocks noChangeArrowheads="1"/>
          </p:cNvSpPr>
          <p:nvPr/>
        </p:nvSpPr>
        <p:spPr bwMode="auto">
          <a:xfrm>
            <a:off x="2762173" y="9303686"/>
            <a:ext cx="2312414" cy="56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8713" rIns="58713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>
              <a:defRPr/>
            </a:pPr>
            <a:endParaRPr lang="pl-PL" altLang="pl-PL" sz="3083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881060" y="777538"/>
            <a:ext cx="7912893" cy="838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84"/>
              </a:spcBef>
              <a:defRPr/>
            </a:pPr>
            <a:endParaRPr lang="pl-PL" altLang="pl-PL" sz="2723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„Zrównoważona” współpraca międzynarodowa oparta </a:t>
            </a:r>
            <a:b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</a:t>
            </a:r>
            <a:r>
              <a:rPr lang="pl-PL" altLang="pl-PL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dwustonne</a:t>
            </a: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programy naukowe </a:t>
            </a:r>
            <a:b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dydaktyczna</a:t>
            </a: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Kształcenie wspólne </a:t>
            </a:r>
            <a:r>
              <a:rPr lang="en-US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r>
              <a:rPr lang="en-US" altLang="pl-PL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double </a:t>
            </a:r>
            <a:r>
              <a:rPr lang="pl-PL" altLang="pl-PL" sz="28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degrees</a:t>
            </a:r>
            <a:r>
              <a:rPr lang="en-US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endParaRPr lang="pl-PL" altLang="pl-PL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Programy wymiany kadry</a:t>
            </a:r>
            <a:r>
              <a:rPr lang="en-US" altLang="pl-PL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”visiting professors” </a:t>
            </a:r>
            <a:endParaRPr lang="pl-PL" altLang="pl-PL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Szkoły letnie i kursy „</a:t>
            </a:r>
            <a:r>
              <a:rPr lang="pl-PL" altLang="pl-PL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Summer</a:t>
            </a: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School” </a:t>
            </a:r>
            <a:endParaRPr lang="en-US" altLang="pl-PL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Specjalne programy współpracy </a:t>
            </a:r>
            <a:b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międzynarodowym przemysłem</a:t>
            </a: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</a:rPr>
              <a:t>Współpraca z UNESCO ”</a:t>
            </a:r>
            <a:r>
              <a:rPr lang="en-US" altLang="pl-PL" sz="2800" dirty="0">
                <a:latin typeface="Verdana" panose="020B0604030504040204" pitchFamily="34" charset="0"/>
              </a:rPr>
              <a:t>UNESCO </a:t>
            </a:r>
            <a:r>
              <a:rPr lang="pl-PL" altLang="pl-PL" sz="2800" dirty="0">
                <a:latin typeface="Verdana" panose="020B0604030504040204" pitchFamily="34" charset="0"/>
              </a:rPr>
              <a:t>AGH </a:t>
            </a:r>
            <a:r>
              <a:rPr lang="en-US" altLang="pl-PL" sz="2800" dirty="0">
                <a:latin typeface="Verdana" panose="020B0604030504040204" pitchFamily="34" charset="0"/>
              </a:rPr>
              <a:t>Chair for Science, Technology and Engineering Education</a:t>
            </a:r>
            <a:r>
              <a:rPr lang="pl-PL" altLang="pl-PL" sz="2800" dirty="0">
                <a:latin typeface="Verdana" panose="020B0604030504040204" pitchFamily="34" charset="0"/>
              </a:rPr>
              <a:t>”</a:t>
            </a:r>
          </a:p>
          <a:p>
            <a:pPr>
              <a:spcBef>
                <a:spcPts val="1284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</a:t>
            </a:r>
            <a:endParaRPr lang="en-US" altLang="pl-PL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53251" name="pole tekstowe 1"/>
          <p:cNvSpPr txBox="1">
            <a:spLocks noChangeArrowheads="1"/>
          </p:cNvSpPr>
          <p:nvPr/>
        </p:nvSpPr>
        <p:spPr bwMode="auto">
          <a:xfrm>
            <a:off x="304800" y="1658900"/>
            <a:ext cx="126945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l-PL" altLang="pl-PL" sz="5400" b="1" dirty="0">
                <a:solidFill>
                  <a:schemeClr val="tx1"/>
                </a:solidFill>
                <a:latin typeface="Source Serif Pro Bold" panose="020B0604020202020204" charset="-18"/>
                <a:cs typeface="Source Sans Pro" panose="020B0604020202020204" charset="0"/>
              </a:rPr>
              <a:t>UMIĘDZYNARODOWIENIE</a:t>
            </a:r>
            <a:r>
              <a:rPr lang="en-US" altLang="pl-PL" sz="3602" dirty="0">
                <a:solidFill>
                  <a:srgbClr val="990000"/>
                </a:solidFill>
                <a:latin typeface="Verdana" panose="020B0604030504040204" pitchFamily="34" charset="0"/>
              </a:rPr>
              <a:t> </a:t>
            </a:r>
            <a:endParaRPr lang="pl-PL" altLang="pl-PL" sz="3602" dirty="0">
              <a:solidFill>
                <a:srgbClr val="99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3F4463B5-2F4E-4B28-AD8E-1E014748DA6E}"/>
              </a:ext>
            </a:extLst>
          </p:cNvPr>
          <p:cNvSpPr/>
          <p:nvPr/>
        </p:nvSpPr>
        <p:spPr>
          <a:xfrm>
            <a:off x="457200" y="1249733"/>
            <a:ext cx="3665168" cy="207818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838200" y="4152900"/>
            <a:ext cx="7381121" cy="5014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479621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14770608" y="0"/>
            <a:ext cx="3505200" cy="10287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126602"/>
            <a:ext cx="15544800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pl-PL" sz="6000" b="1" kern="0" dirty="0">
                <a:latin typeface="Source Serif Pro Bold" panose="020B0604020202020204" charset="-18"/>
              </a:rPr>
              <a:t>Umiędzynarodowienie studiów</a:t>
            </a:r>
            <a:endParaRPr lang="pl-PL" sz="11500" dirty="0">
              <a:latin typeface="Source Serif Pro Bold" panose="020B060402020202020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62000" y="2857500"/>
            <a:ext cx="12371214" cy="7086599"/>
          </a:xfrm>
        </p:spPr>
        <p:txBody>
          <a:bodyPr>
            <a:normAutofit/>
          </a:bodyPr>
          <a:lstStyle/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Obecnie ok. 1200 studentów zagranicznych (głównie z Ukrainy)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21 kierunków studiów w języku angielskim (3 – </a:t>
            </a:r>
            <a:r>
              <a:rPr lang="pl-PL" sz="2600" kern="0" dirty="0" err="1">
                <a:latin typeface="Verdana"/>
              </a:rPr>
              <a:t>BSc</a:t>
            </a:r>
            <a:r>
              <a:rPr lang="pl-PL" sz="2600" kern="0" dirty="0">
                <a:latin typeface="Verdana"/>
              </a:rPr>
              <a:t>, 18 – </a:t>
            </a:r>
            <a:r>
              <a:rPr lang="pl-PL" sz="2600" kern="0" dirty="0" err="1">
                <a:latin typeface="Verdana"/>
              </a:rPr>
              <a:t>MSc</a:t>
            </a:r>
            <a:r>
              <a:rPr lang="pl-PL" sz="2600" kern="0" dirty="0">
                <a:latin typeface="Verdana"/>
              </a:rPr>
              <a:t>)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Uczelniana Baza Przedmiotów w językach obcych (183 przedmiotów)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Nacisk na wymianę studentów 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Programy  podwójnego dyplomowania 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588 umowy bilateralne w ramach programu Erasmus+ oraz ponad 283 umów </a:t>
            </a:r>
            <a:r>
              <a:rPr lang="pl-PL" sz="2600" kern="0" dirty="0" err="1">
                <a:latin typeface="Verdana"/>
              </a:rPr>
              <a:t>bileteralnych</a:t>
            </a:r>
            <a:endParaRPr lang="pl-PL" sz="2600" kern="0" dirty="0">
              <a:latin typeface="Verdana"/>
            </a:endParaRP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Centrum Międzynarodowej Promocji Technologii i Edukacji AGH-UNESCO (ok. 120 stypendystów rocznie z krajów rozwijających się)</a:t>
            </a:r>
          </a:p>
          <a:p>
            <a:pPr marL="466824" indent="-466824" defTabSz="1244864">
              <a:spcBef>
                <a:spcPts val="12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sz="2600" kern="0" dirty="0">
                <a:latin typeface="Verdana"/>
              </a:rPr>
              <a:t>Kształcenie inżynierów dla przemysłu międzynarodowego np.  wietnamskiego: VINACOMIN i PETROVIETNAM czy indyjskiego</a:t>
            </a:r>
          </a:p>
          <a:p>
            <a:pPr>
              <a:defRPr/>
            </a:pPr>
            <a:endParaRPr lang="pl-PL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46825" y="1321116"/>
            <a:ext cx="3235218" cy="4853909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8" name="Prostokąt 7"/>
          <p:cNvSpPr/>
          <p:nvPr/>
        </p:nvSpPr>
        <p:spPr>
          <a:xfrm>
            <a:off x="609600" y="9639300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46825" y="6591300"/>
            <a:ext cx="3235218" cy="2325868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10" name="AutoShape 10"/>
          <p:cNvSpPr/>
          <p:nvPr/>
        </p:nvSpPr>
        <p:spPr>
          <a:xfrm rot="16200000" flipH="1">
            <a:off x="2716824" y="-1021365"/>
            <a:ext cx="128952" cy="4038600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2261382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rostokąt 2">
            <a:hlinkClick r:id="rId2"/>
          </p:cNvPr>
          <p:cNvSpPr>
            <a:spLocks noChangeArrowheads="1"/>
          </p:cNvSpPr>
          <p:nvPr/>
        </p:nvSpPr>
        <p:spPr bwMode="auto">
          <a:xfrm>
            <a:off x="2379650" y="9554377"/>
            <a:ext cx="2450727" cy="5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2241" rIns="62241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 sz="3267"/>
          </a:p>
        </p:txBody>
      </p:sp>
      <p:sp>
        <p:nvSpPr>
          <p:cNvPr id="49155" name="pole tekstowe 1"/>
          <p:cNvSpPr txBox="1">
            <a:spLocks noChangeArrowheads="1"/>
          </p:cNvSpPr>
          <p:nvPr/>
        </p:nvSpPr>
        <p:spPr bwMode="auto">
          <a:xfrm>
            <a:off x="838200" y="1305585"/>
            <a:ext cx="15392162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l-PL" altLang="pl-PL" sz="5400" b="1" dirty="0">
                <a:solidFill>
                  <a:srgbClr val="82B000"/>
                </a:solidFill>
                <a:latin typeface="Source Serif Pro Bold" panose="020B0604020202020204" charset="-18"/>
              </a:rPr>
              <a:t>WSPÓŁPRACA MIĘDZYNARODOWA </a:t>
            </a:r>
            <a:br>
              <a:rPr lang="pl-PL" altLang="pl-PL" sz="5400" b="1" dirty="0">
                <a:solidFill>
                  <a:srgbClr val="82B000"/>
                </a:solidFill>
                <a:latin typeface="Source Serif Pro Bold" panose="020B0604020202020204" charset="-18"/>
              </a:rPr>
            </a:br>
            <a:r>
              <a:rPr lang="pl-PL" altLang="pl-PL" sz="4400" b="1" dirty="0">
                <a:solidFill>
                  <a:srgbClr val="82B000"/>
                </a:solidFill>
                <a:latin typeface="Source Serif Pro Bold" panose="020B0604020202020204" charset="-18"/>
              </a:rPr>
              <a:t>- PRIORYTETY</a:t>
            </a:r>
          </a:p>
        </p:txBody>
      </p:sp>
      <p:sp>
        <p:nvSpPr>
          <p:cNvPr id="49156" name="Rectangle 3"/>
          <p:cNvSpPr txBox="1">
            <a:spLocks noChangeArrowheads="1"/>
          </p:cNvSpPr>
          <p:nvPr/>
        </p:nvSpPr>
        <p:spPr bwMode="auto">
          <a:xfrm>
            <a:off x="838201" y="3262520"/>
            <a:ext cx="15392161" cy="576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858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362"/>
              </a:spcBef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Aktywna współpraca z czołowymi ośrodkami akademickimi i naukowymi na świecie w ok. 70 krajach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(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m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.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in.: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Europa,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USA, 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Kanada, Rosja, Chiny,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Jap</a:t>
            </a:r>
            <a:r>
              <a:rPr lang="pl-PL" altLang="pl-PL" sz="2800" dirty="0" err="1">
                <a:solidFill>
                  <a:schemeClr val="tx1"/>
                </a:solidFill>
                <a:latin typeface="Verdana" panose="020B0604030504040204" pitchFamily="34" charset="0"/>
              </a:rPr>
              <a:t>onia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Izrael,  Turcja, Wietnam, Korea, Meksyk, Chile, Brazylia…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362"/>
              </a:spcBef>
            </a:pPr>
            <a:endParaRPr lang="en-US" altLang="pl-PL" sz="28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1362"/>
              </a:spcBef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Współpraca z największymi światowymi firmami i korporacjami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(e.g. </a:t>
            </a:r>
            <a:r>
              <a:rPr lang="pl-PL" altLang="pl-PL" sz="2800" dirty="0" err="1">
                <a:solidFill>
                  <a:schemeClr val="tx1"/>
                </a:solidFill>
                <a:latin typeface="Verdana" panose="020B0604030504040204" pitchFamily="34" charset="0"/>
              </a:rPr>
              <a:t>ArcelorMittal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IBM, </a:t>
            </a:r>
            <a:r>
              <a:rPr lang="en-US" altLang="pl-PL" sz="2800" dirty="0" err="1">
                <a:solidFill>
                  <a:schemeClr val="tx1"/>
                </a:solidFill>
                <a:latin typeface="Verdana" panose="020B0604030504040204" pitchFamily="34" charset="0"/>
              </a:rPr>
              <a:t>Valeo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</a:t>
            </a:r>
            <a:r>
              <a:rPr lang="en-US" altLang="pl-PL" sz="2800" dirty="0" err="1">
                <a:solidFill>
                  <a:schemeClr val="tx1"/>
                </a:solidFill>
                <a:latin typeface="Verdana" panose="020B0604030504040204" pitchFamily="34" charset="0"/>
              </a:rPr>
              <a:t>Comarch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Motorola,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Nokia, HSBC,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EDF, L.G., Philips, RWE Power AG, Lafarge, </a:t>
            </a:r>
            <a:r>
              <a:rPr lang="en-US" altLang="pl-PL" sz="2800" dirty="0" err="1">
                <a:solidFill>
                  <a:schemeClr val="tx1"/>
                </a:solidFill>
                <a:latin typeface="Verdana" panose="020B0604030504040204" pitchFamily="34" charset="0"/>
              </a:rPr>
              <a:t>Cemex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Delphi, Siemens, KGHM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…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362"/>
              </a:spcBef>
            </a:pPr>
            <a:endParaRPr lang="en-US" altLang="pl-PL" sz="28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1362"/>
              </a:spcBef>
              <a:buFont typeface="Arial" panose="020B0604020202020204" pitchFamily="34" charset="0"/>
              <a:buChar char="•"/>
            </a:pP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Udział w najważniejszych światowych i europejskich sieciach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i programach akademickich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e.g.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ERASMUS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+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, T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.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I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.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M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.</a:t>
            </a:r>
            <a:r>
              <a:rPr lang="en-US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E</a:t>
            </a: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., </a:t>
            </a:r>
            <a:b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pl-PL" altLang="pl-PL" sz="2800" dirty="0">
                <a:solidFill>
                  <a:schemeClr val="tx1"/>
                </a:solidFill>
                <a:latin typeface="Verdana" panose="020B0604030504040204" pitchFamily="34" charset="0"/>
              </a:rPr>
              <a:t>SMILE, CEEPUS, VULCANUS, ERASMUS MUNDUS, …</a:t>
            </a:r>
            <a:br>
              <a:rPr lang="pl-PL" altLang="pl-PL" sz="245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endParaRPr lang="en-US" altLang="pl-PL" sz="245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491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9000" y="7659676"/>
            <a:ext cx="7010400" cy="26273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838200" y="9546757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9" name="AutoShape 10"/>
          <p:cNvSpPr/>
          <p:nvPr/>
        </p:nvSpPr>
        <p:spPr>
          <a:xfrm rot="16200000" flipH="1">
            <a:off x="2829600" y="-1078524"/>
            <a:ext cx="128952" cy="4038600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171704820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Obraz 18" descr="ziemi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667" y="3090424"/>
            <a:ext cx="10797027" cy="555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Line 315"/>
          <p:cNvSpPr>
            <a:spLocks noChangeShapeType="1"/>
          </p:cNvSpPr>
          <p:nvPr/>
        </p:nvSpPr>
        <p:spPr bwMode="auto">
          <a:xfrm flipH="1" flipV="1">
            <a:off x="10008452" y="4279046"/>
            <a:ext cx="5120671" cy="3683853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pl-PL" sz="3602"/>
          </a:p>
        </p:txBody>
      </p:sp>
      <p:sp>
        <p:nvSpPr>
          <p:cNvPr id="15365" name="Line 316"/>
          <p:cNvSpPr>
            <a:spLocks noChangeShapeType="1"/>
          </p:cNvSpPr>
          <p:nvPr/>
        </p:nvSpPr>
        <p:spPr bwMode="auto">
          <a:xfrm flipV="1">
            <a:off x="5037845" y="6116012"/>
            <a:ext cx="2593362" cy="248530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pl-PL" sz="3602"/>
          </a:p>
        </p:txBody>
      </p:sp>
      <p:sp>
        <p:nvSpPr>
          <p:cNvPr id="26630" name="Rectangle 317"/>
          <p:cNvSpPr>
            <a:spLocks noChangeArrowheads="1"/>
          </p:cNvSpPr>
          <p:nvPr/>
        </p:nvSpPr>
        <p:spPr bwMode="auto">
          <a:xfrm>
            <a:off x="0" y="2178425"/>
            <a:ext cx="1828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228600">
              <a:spcBef>
                <a:spcPts val="800"/>
              </a:spcBef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tabLst>
                <a:tab pos="4229100" algn="l"/>
              </a:tabLst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</a:pPr>
            <a:r>
              <a:rPr lang="pl-PL" altLang="pl-PL" sz="2800" b="1" dirty="0">
                <a:solidFill>
                  <a:srgbClr val="82B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283 umów o współpracy pomiędzy AGH a uniwersytetami na świecie</a:t>
            </a:r>
          </a:p>
        </p:txBody>
      </p:sp>
      <p:sp>
        <p:nvSpPr>
          <p:cNvPr id="15367" name="Line 318"/>
          <p:cNvSpPr>
            <a:spLocks noChangeShapeType="1"/>
          </p:cNvSpPr>
          <p:nvPr/>
        </p:nvSpPr>
        <p:spPr bwMode="auto">
          <a:xfrm flipV="1">
            <a:off x="4283611" y="4062933"/>
            <a:ext cx="2267030" cy="10805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pl-PL" sz="3602"/>
          </a:p>
        </p:txBody>
      </p:sp>
      <p:sp>
        <p:nvSpPr>
          <p:cNvPr id="15368" name="Line 319"/>
          <p:cNvSpPr>
            <a:spLocks noChangeShapeType="1"/>
          </p:cNvSpPr>
          <p:nvPr/>
        </p:nvSpPr>
        <p:spPr bwMode="auto">
          <a:xfrm flipH="1" flipV="1">
            <a:off x="11302975" y="3954877"/>
            <a:ext cx="3784624" cy="91459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pl-PL" sz="3602"/>
          </a:p>
        </p:txBody>
      </p:sp>
      <p:sp>
        <p:nvSpPr>
          <p:cNvPr id="15369" name="Text Box 321"/>
          <p:cNvSpPr txBox="1">
            <a:spLocks noChangeArrowheads="1"/>
          </p:cNvSpPr>
          <p:nvPr/>
        </p:nvSpPr>
        <p:spPr bwMode="auto">
          <a:xfrm>
            <a:off x="1642703" y="8329050"/>
            <a:ext cx="3395142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-228600">
              <a:spcBef>
                <a:spcPct val="20000"/>
              </a:spcBef>
              <a:buChar char="•"/>
              <a:tabLst>
                <a:tab pos="42291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229100" algn="l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2291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2291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  <a:defRPr/>
            </a:pPr>
            <a:r>
              <a:rPr lang="pl-PL" altLang="pl-PL" sz="2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South</a:t>
            </a: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America</a:t>
            </a: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370" name="Text Box 322"/>
          <p:cNvSpPr txBox="1">
            <a:spLocks noChangeArrowheads="1"/>
          </p:cNvSpPr>
          <p:nvPr/>
        </p:nvSpPr>
        <p:spPr bwMode="auto">
          <a:xfrm>
            <a:off x="933853" y="3991353"/>
            <a:ext cx="3349758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-228600">
              <a:spcBef>
                <a:spcPct val="20000"/>
              </a:spcBef>
              <a:buChar char="•"/>
              <a:tabLst>
                <a:tab pos="42291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229100" algn="l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2291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2291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  <a:defRPr/>
            </a:pP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North</a:t>
            </a: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&amp; Central </a:t>
            </a:r>
            <a:r>
              <a:rPr lang="pl-PL" altLang="pl-PL" sz="2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America</a:t>
            </a: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371" name="Text Box 323"/>
          <p:cNvSpPr txBox="1">
            <a:spLocks noChangeArrowheads="1"/>
          </p:cNvSpPr>
          <p:nvPr/>
        </p:nvSpPr>
        <p:spPr bwMode="auto">
          <a:xfrm>
            <a:off x="15087600" y="3771216"/>
            <a:ext cx="2593362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-228600">
              <a:spcBef>
                <a:spcPct val="20000"/>
              </a:spcBef>
              <a:buChar char="•"/>
              <a:tabLst>
                <a:tab pos="42291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229100" algn="l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2291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2291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  <a:defRPr/>
            </a:pPr>
            <a:r>
              <a:rPr lang="pl-PL" altLang="pl-PL" sz="2700" dirty="0">
                <a:latin typeface="Georgia" panose="02040502050405020303" pitchFamily="18" charset="0"/>
                <a:cs typeface="Times New Roman" panose="02020603050405020304" pitchFamily="18" charset="0"/>
              </a:rPr>
              <a:t> Asia i Australia  </a:t>
            </a:r>
            <a:endParaRPr lang="pl-PL" altLang="pl-PL" sz="27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72" name="Text Box 324"/>
          <p:cNvSpPr txBox="1">
            <a:spLocks noChangeArrowheads="1"/>
          </p:cNvSpPr>
          <p:nvPr/>
        </p:nvSpPr>
        <p:spPr bwMode="auto">
          <a:xfrm>
            <a:off x="15129124" y="7688938"/>
            <a:ext cx="2593362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-228600">
              <a:spcBef>
                <a:spcPct val="20000"/>
              </a:spcBef>
              <a:buChar char="•"/>
              <a:tabLst>
                <a:tab pos="42291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229100" algn="l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2291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2291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  <a:defRPr/>
            </a:pPr>
            <a:r>
              <a:rPr lang="pl-PL" altLang="pl-PL" sz="2700">
                <a:latin typeface="Georgia" panose="02040502050405020303" pitchFamily="18" charset="0"/>
                <a:cs typeface="Times New Roman" panose="02020603050405020304" pitchFamily="18" charset="0"/>
              </a:rPr>
              <a:t> Europe </a:t>
            </a:r>
          </a:p>
        </p:txBody>
      </p:sp>
      <p:sp>
        <p:nvSpPr>
          <p:cNvPr id="15373" name="Text Box 321"/>
          <p:cNvSpPr txBox="1">
            <a:spLocks noChangeArrowheads="1"/>
          </p:cNvSpPr>
          <p:nvPr/>
        </p:nvSpPr>
        <p:spPr bwMode="auto">
          <a:xfrm>
            <a:off x="7631207" y="9070283"/>
            <a:ext cx="3503199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-228600">
              <a:spcBef>
                <a:spcPct val="20000"/>
              </a:spcBef>
              <a:buChar char="•"/>
              <a:tabLst>
                <a:tab pos="42291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229100" algn="l"/>
              </a:tabLs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2291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2291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2291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  <a:defRPr/>
            </a:pPr>
            <a:r>
              <a:rPr lang="pl-PL" altLang="pl-PL" sz="2700">
                <a:latin typeface="Georgia" panose="02040502050405020303" pitchFamily="18" charset="0"/>
                <a:cs typeface="Times New Roman" panose="02020603050405020304" pitchFamily="18" charset="0"/>
              </a:rPr>
              <a:t>Africa  </a:t>
            </a:r>
          </a:p>
        </p:txBody>
      </p:sp>
      <p:sp>
        <p:nvSpPr>
          <p:cNvPr id="15374" name="Line 315"/>
          <p:cNvSpPr>
            <a:spLocks noChangeShapeType="1"/>
          </p:cNvSpPr>
          <p:nvPr/>
        </p:nvSpPr>
        <p:spPr bwMode="auto">
          <a:xfrm flipH="1" flipV="1">
            <a:off x="9468170" y="5143501"/>
            <a:ext cx="0" cy="3887882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pl-PL" sz="3602"/>
          </a:p>
        </p:txBody>
      </p:sp>
      <p:sp>
        <p:nvSpPr>
          <p:cNvPr id="26639" name="pole tekstowe 1"/>
          <p:cNvSpPr txBox="1">
            <a:spLocks noChangeArrowheads="1"/>
          </p:cNvSpPr>
          <p:nvPr/>
        </p:nvSpPr>
        <p:spPr bwMode="auto">
          <a:xfrm>
            <a:off x="0" y="1069799"/>
            <a:ext cx="18288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l-PL" altLang="pl-PL" sz="6000" b="1" dirty="0">
                <a:latin typeface="Source Serif Pro Bold" panose="020B0604020202020204" charset="-18"/>
              </a:rPr>
              <a:t>Współpraca międzynarodowa</a:t>
            </a:r>
            <a:endParaRPr lang="pl-PL" altLang="pl-PL" sz="3267" b="1" dirty="0">
              <a:latin typeface="Source Serif Pro Bold" panose="020B0604020202020204" charset="-18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16" name="AutoShape 10"/>
          <p:cNvSpPr/>
          <p:nvPr/>
        </p:nvSpPr>
        <p:spPr>
          <a:xfrm rot="16200000" flipH="1">
            <a:off x="9079524" y="-1246688"/>
            <a:ext cx="128952" cy="40386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2" name="pole tekstowe 1"/>
          <p:cNvSpPr txBox="1"/>
          <p:nvPr/>
        </p:nvSpPr>
        <p:spPr>
          <a:xfrm>
            <a:off x="2040874" y="5079567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6100008" y="441576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95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16115147" y="8292952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141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9066526" y="9653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895600" y="8929622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4300402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1016  J Lesniak Kr AGH A_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4434" y="0"/>
            <a:ext cx="18949595" cy="1032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000" y="1409700"/>
            <a:ext cx="57150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pl-PL" altLang="pl-PL" sz="6000" b="1" kern="0" dirty="0">
                <a:latin typeface="Source Serif Pro Bold" panose="020B0604020202020204" charset="-18"/>
              </a:rPr>
              <a:t>NASZ KAMPUS</a:t>
            </a:r>
            <a:endParaRPr lang="pl-PL" sz="8800" dirty="0">
              <a:latin typeface="Source Serif Pro Bold" panose="020B0604020202020204" charset="-18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9F9F466-9986-4A99-A492-84BC7A4A476C}"/>
              </a:ext>
            </a:extLst>
          </p:cNvPr>
          <p:cNvSpPr/>
          <p:nvPr/>
        </p:nvSpPr>
        <p:spPr>
          <a:xfrm>
            <a:off x="14859000" y="1104900"/>
            <a:ext cx="2743200" cy="145122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2813098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30168" y="1125337"/>
            <a:ext cx="13639800" cy="1143000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pl-PL" sz="6000" b="1" kern="0" dirty="0">
                <a:latin typeface="Source Serif Pro Bold" panose="020B0604020202020204" charset="-18"/>
              </a:rPr>
              <a:t>MIASTECZKO STUDENCKIE AGH</a:t>
            </a:r>
            <a:endParaRPr lang="pl-PL" sz="8000" dirty="0">
              <a:latin typeface="Source Serif Pro Bold" panose="020B0604020202020204" charset="-18"/>
            </a:endParaRPr>
          </a:p>
        </p:txBody>
      </p:sp>
      <p:sp>
        <p:nvSpPr>
          <p:cNvPr id="38915" name="Rectangle 3"/>
          <p:cNvSpPr txBox="1">
            <a:spLocks noChangeArrowheads="1"/>
          </p:cNvSpPr>
          <p:nvPr/>
        </p:nvSpPr>
        <p:spPr bwMode="auto">
          <a:xfrm>
            <a:off x="1447800" y="2552700"/>
            <a:ext cx="1584960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0525" indent="-390525" defTabSz="1042988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3454400" indent="-2933700" defTabSz="1042988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811588" indent="-2768600" defTabSz="1042988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4840288" indent="-3276600" defTabSz="1042988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6251575" indent="-4165600" defTabSz="1042988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67087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71659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76231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80803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sz="48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Największe miasteczko studenckie w Polsce!</a:t>
            </a:r>
            <a:br>
              <a:rPr lang="pl-PL" altLang="pl-PL" sz="40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pl-PL" altLang="pl-PL" sz="4000" b="1" dirty="0">
              <a:solidFill>
                <a:srgbClr val="82B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sz="28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ponad 10 000 studentów</a:t>
            </a:r>
          </a:p>
          <a:p>
            <a:pPr eaLnBrk="1" hangingPunct="1">
              <a:lnSpc>
                <a:spcPct val="80000"/>
              </a:lnSpc>
            </a:pPr>
            <a:endParaRPr lang="pl-PL" altLang="pl-PL" sz="2451" b="1" dirty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sz="2451" b="1" u="sng" dirty="0"/>
              <a:t>Miasteczko Studenckie</a:t>
            </a:r>
            <a:r>
              <a:rPr lang="en-GB" altLang="pl-PL" sz="2451" b="1" u="sng" dirty="0"/>
              <a:t>:</a:t>
            </a:r>
            <a:endParaRPr lang="pl-PL" altLang="pl-PL" sz="2451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domy studenckie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kluby studenckie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ACK KLUB STUDIO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radio akademickie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pl-PL" sz="2451" dirty="0"/>
              <a:t>bank</a:t>
            </a:r>
            <a:endParaRPr lang="pl-PL" altLang="pl-PL" sz="245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hala sportowa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basen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boisko i korty tenisowe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sklepy, </a:t>
            </a:r>
            <a:r>
              <a:rPr lang="en-GB" altLang="pl-PL" sz="2451" dirty="0"/>
              <a:t>supermarket</a:t>
            </a:r>
            <a:endParaRPr lang="pl-PL" altLang="pl-PL" sz="245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punkty gastronomiczne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punkty usługowe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/>
              <a:t>przedszkole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3" b="3090"/>
          <a:stretch/>
        </p:blipFill>
        <p:spPr>
          <a:xfrm>
            <a:off x="7315200" y="3771900"/>
            <a:ext cx="9590618" cy="5952797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F9F9F466-9986-4A99-A492-84BC7A4A476C}"/>
              </a:ext>
            </a:extLst>
          </p:cNvPr>
          <p:cNvSpPr/>
          <p:nvPr/>
        </p:nvSpPr>
        <p:spPr>
          <a:xfrm>
            <a:off x="14325600" y="733952"/>
            <a:ext cx="2743200" cy="107022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3" name="Dwunastokąt 2"/>
          <p:cNvSpPr/>
          <p:nvPr/>
        </p:nvSpPr>
        <p:spPr>
          <a:xfrm>
            <a:off x="6019800" y="2172393"/>
            <a:ext cx="1143000" cy="1142307"/>
          </a:xfrm>
          <a:prstGeom prst="dodecagon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pl-PL" sz="20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09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526" y="8974536"/>
            <a:ext cx="12725400" cy="1143000"/>
          </a:xfrm>
        </p:spPr>
        <p:txBody>
          <a:bodyPr wrap="square">
            <a:normAutofit/>
          </a:bodyPr>
          <a:lstStyle/>
          <a:p>
            <a:r>
              <a:rPr lang="pl-PL" sz="3200" dirty="0">
                <a:latin typeface="Source Serif Pro Bold"/>
              </a:rPr>
              <a:t>W ciągu ostatnich 15 lat powstało ponad 20 dużych inwestycji.</a:t>
            </a:r>
            <a:endParaRPr lang="en-US" sz="3200" dirty="0">
              <a:latin typeface="Source Serif Pro Bold"/>
            </a:endParaRP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4957767" y="8224442"/>
            <a:ext cx="46356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Centrum Informatyki</a:t>
            </a:r>
            <a:endParaRPr lang="en-GB" altLang="pl-PL" sz="2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13770721" y="8247250"/>
            <a:ext cx="3991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Biblioteka Główna </a:t>
            </a:r>
            <a:endParaRPr lang="en-GB" altLang="pl-PL" sz="2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75352" y="5452870"/>
            <a:ext cx="4093188" cy="27230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39374" y="1853311"/>
            <a:ext cx="3953306" cy="2702601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64116" y="1861310"/>
            <a:ext cx="4079884" cy="2723610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11657" y="5445159"/>
            <a:ext cx="4119123" cy="2740283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341072" y="8235960"/>
            <a:ext cx="3689057" cy="34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pl-PL" sz="2000" dirty="0"/>
              <a:t>Centrum Ceramiki</a:t>
            </a:r>
            <a:endParaRPr lang="en-US" sz="2000" dirty="0"/>
          </a:p>
        </p:txBody>
      </p:sp>
      <p:sp>
        <p:nvSpPr>
          <p:cNvPr id="33802" name="Rectangle 6"/>
          <p:cNvSpPr>
            <a:spLocks noChangeArrowheads="1"/>
          </p:cNvSpPr>
          <p:nvPr/>
        </p:nvSpPr>
        <p:spPr bwMode="auto">
          <a:xfrm>
            <a:off x="4975352" y="4583796"/>
            <a:ext cx="4674184" cy="74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Akademickie Centrum </a:t>
            </a:r>
            <a:b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Materiałów i Nanotechnologii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sp>
        <p:nvSpPr>
          <p:cNvPr id="3" name="Prostokąt 2"/>
          <p:cNvSpPr/>
          <p:nvPr/>
        </p:nvSpPr>
        <p:spPr>
          <a:xfrm>
            <a:off x="476325" y="888164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8089" y="1853311"/>
            <a:ext cx="3699456" cy="270015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7545" y="5459003"/>
            <a:ext cx="3810000" cy="2724313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05" y="1840483"/>
            <a:ext cx="4118276" cy="2680297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174573" y="4555912"/>
            <a:ext cx="4250876" cy="4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Katedra Telekomunikacji, II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69" y="5445159"/>
            <a:ext cx="4099138" cy="2706186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3938089" y="4606124"/>
            <a:ext cx="3991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ACK CYFRONET</a:t>
            </a:r>
            <a:endParaRPr lang="en-GB" altLang="pl-PL" sz="2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9358657" y="4615203"/>
            <a:ext cx="3991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Centrum Energetyki</a:t>
            </a:r>
            <a:endParaRPr lang="en-GB" altLang="pl-PL" sz="2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122723" y="8186476"/>
            <a:ext cx="4243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Katedra Telekomunikacji, I</a:t>
            </a:r>
          </a:p>
        </p:txBody>
      </p:sp>
      <p:sp>
        <p:nvSpPr>
          <p:cNvPr id="23" name="AutoShape 7"/>
          <p:cNvSpPr/>
          <p:nvPr/>
        </p:nvSpPr>
        <p:spPr>
          <a:xfrm rot="16200000">
            <a:off x="1388198" y="-106665"/>
            <a:ext cx="95250" cy="1290998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24" name="TextBox 6"/>
          <p:cNvSpPr txBox="1"/>
          <p:nvPr/>
        </p:nvSpPr>
        <p:spPr>
          <a:xfrm>
            <a:off x="790323" y="643922"/>
            <a:ext cx="6601077" cy="105157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0"/>
              </a:lnSpc>
            </a:pPr>
            <a:r>
              <a:rPr lang="pl-PL" sz="5400" dirty="0">
                <a:solidFill>
                  <a:srgbClr val="99CC00"/>
                </a:solidFill>
                <a:latin typeface="Source Serif Pro Bold"/>
              </a:rPr>
              <a:t>INFRASTRUKTURA</a:t>
            </a:r>
            <a:endParaRPr lang="en-US" sz="2400" dirty="0">
              <a:latin typeface="Source Serif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676265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2400" y="4981364"/>
            <a:ext cx="18562943" cy="53056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sp>
      <p:grpSp>
        <p:nvGrpSpPr>
          <p:cNvPr id="5" name="Group 5"/>
          <p:cNvGrpSpPr/>
          <p:nvPr/>
        </p:nvGrpSpPr>
        <p:grpSpPr>
          <a:xfrm>
            <a:off x="1143000" y="647700"/>
            <a:ext cx="12332330" cy="1357288"/>
            <a:chOff x="0" y="12264"/>
            <a:chExt cx="19410793" cy="1809717"/>
          </a:xfrm>
        </p:grpSpPr>
        <p:sp>
          <p:nvSpPr>
            <p:cNvPr id="6" name="TextBox 6"/>
            <p:cNvSpPr txBox="1"/>
            <p:nvPr/>
          </p:nvSpPr>
          <p:spPr>
            <a:xfrm>
              <a:off x="0" y="419888"/>
              <a:ext cx="19410793" cy="1402093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190"/>
                </a:lnSpc>
              </a:pPr>
              <a:r>
                <a:rPr lang="pl-PL" sz="6000" dirty="0">
                  <a:solidFill>
                    <a:srgbClr val="99CC00"/>
                  </a:solidFill>
                  <a:latin typeface="Source Serif Pro Bold"/>
                </a:rPr>
                <a:t>INFRASTRUKTURA – c.d.</a:t>
              </a:r>
              <a:endParaRPr lang="en-US" sz="6000" dirty="0">
                <a:solidFill>
                  <a:srgbClr val="99CC00"/>
                </a:solidFill>
                <a:latin typeface="Source Serif Pro Bold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 rot="16200000">
              <a:off x="966011" y="-940236"/>
              <a:ext cx="127000" cy="2032000"/>
            </a:xfrm>
            <a:prstGeom prst="rect">
              <a:avLst/>
            </a:prstGeom>
            <a:solidFill>
              <a:srgbClr val="99CC0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350196" y="12694591"/>
            <a:ext cx="7133237" cy="186500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24" name="pole tekstowe 23"/>
          <p:cNvSpPr txBox="1"/>
          <p:nvPr/>
        </p:nvSpPr>
        <p:spPr>
          <a:xfrm>
            <a:off x="-327830" y="5945694"/>
            <a:ext cx="48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Pałac i park w Młoszowej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7760330" y="6075793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ACK KLUB STUDIO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5"/>
          <a:stretch/>
        </p:blipFill>
        <p:spPr>
          <a:xfrm>
            <a:off x="7708116" y="2324215"/>
            <a:ext cx="6039825" cy="372829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192" y="2324100"/>
            <a:ext cx="4828792" cy="3621594"/>
          </a:xfrm>
          <a:prstGeom prst="rect">
            <a:avLst/>
          </a:prstGeom>
        </p:spPr>
      </p:pic>
      <p:pic>
        <p:nvPicPr>
          <p:cNvPr id="12" name="Picture 2" descr="D:\Dokumenty\BARBARA BĄK\ZDJĘCIA\Zjęcia KSAF 2014\Kotłownia\Kot_ownia\_MG_935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1342" y="2310180"/>
            <a:ext cx="4495800" cy="375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676" y="2324100"/>
            <a:ext cx="2683364" cy="3621594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4585834" y="5943925"/>
            <a:ext cx="3250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Sienkiewiczówka</a:t>
            </a:r>
            <a:endParaRPr lang="pl-PL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13664846" y="6087991"/>
            <a:ext cx="48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Studio Muzyczne „Kotłownia”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2701" y="6751737"/>
            <a:ext cx="4131161" cy="276548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477" y="5133761"/>
            <a:ext cx="29045" cy="1947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477" y="5133761"/>
            <a:ext cx="29045" cy="1947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477" y="5133761"/>
            <a:ext cx="29045" cy="1947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220" y="6755912"/>
            <a:ext cx="4197527" cy="2798351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6" y="6761221"/>
            <a:ext cx="6981761" cy="2787735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903" y="6772614"/>
            <a:ext cx="2452322" cy="2784241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541566" y="9548956"/>
            <a:ext cx="566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Centrum Nowych Energii - Miękinia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9851415" y="9502283"/>
            <a:ext cx="419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Centrum Fitness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13753933" y="9607234"/>
            <a:ext cx="48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Basen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5951774" y="9548955"/>
            <a:ext cx="48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MS AGH </a:t>
            </a:r>
          </a:p>
        </p:txBody>
      </p:sp>
    </p:spTree>
    <p:extLst>
      <p:ext uri="{BB962C8B-B14F-4D97-AF65-F5344CB8AC3E}">
        <p14:creationId xmlns:p14="http://schemas.microsoft.com/office/powerpoint/2010/main" val="1265680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2">
            <a:extLst>
              <a:ext uri="{FF2B5EF4-FFF2-40B4-BE49-F238E27FC236}">
                <a16:creationId xmlns:a16="http://schemas.microsoft.com/office/drawing/2014/main" id="{03DD3D7D-9F70-411F-9FA5-85D589D5B5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r="17841"/>
          <a:stretch/>
        </p:blipFill>
        <p:spPr bwMode="auto">
          <a:xfrm>
            <a:off x="-304800" y="0"/>
            <a:ext cx="9536518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54ED7328-F7DA-4E50-8E7A-73289783B775}"/>
              </a:ext>
            </a:extLst>
          </p:cNvPr>
          <p:cNvSpPr/>
          <p:nvPr/>
        </p:nvSpPr>
        <p:spPr>
          <a:xfrm rot="-5400000">
            <a:off x="-2701637" y="4963636"/>
            <a:ext cx="5403273" cy="1343402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C5FD167-AFE8-4BED-96A9-711F270DCA2A}"/>
              </a:ext>
            </a:extLst>
          </p:cNvPr>
          <p:cNvSpPr txBox="1"/>
          <p:nvPr/>
        </p:nvSpPr>
        <p:spPr>
          <a:xfrm>
            <a:off x="10525565" y="1317873"/>
            <a:ext cx="7825525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pl-PL" sz="6600" dirty="0">
                <a:latin typeface="Source Serif Pro Bold"/>
              </a:rPr>
              <a:t>INWESTYCJE </a:t>
            </a:r>
            <a:endParaRPr lang="en-US" sz="6600" dirty="0">
              <a:latin typeface="Source Serif Pro Bold"/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08DF98E3-0076-4F5A-86BA-B3FC897F5B91}"/>
              </a:ext>
            </a:extLst>
          </p:cNvPr>
          <p:cNvSpPr/>
          <p:nvPr/>
        </p:nvSpPr>
        <p:spPr>
          <a:xfrm rot="16200000">
            <a:off x="11316984" y="77485"/>
            <a:ext cx="159797" cy="1742634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9" name="Rectangle 2"/>
          <p:cNvSpPr>
            <a:spLocks/>
          </p:cNvSpPr>
          <p:nvPr/>
        </p:nvSpPr>
        <p:spPr bwMode="auto">
          <a:xfrm>
            <a:off x="10363200" y="6671965"/>
            <a:ext cx="6705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2241" rIns="62241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l-PL" altLang="pl-PL" sz="4400" dirty="0">
                <a:solidFill>
                  <a:schemeClr val="tx1"/>
                </a:solidFill>
                <a:latin typeface="Verdana" panose="020B0604030504040204" pitchFamily="34" charset="0"/>
              </a:rPr>
              <a:t>Rozwój AGH to ciągła inwestycja w ludzi, budynki i aparaturę!</a:t>
            </a:r>
          </a:p>
        </p:txBody>
      </p:sp>
    </p:spTree>
    <p:extLst>
      <p:ext uri="{BB962C8B-B14F-4D97-AF65-F5344CB8AC3E}">
        <p14:creationId xmlns:p14="http://schemas.microsoft.com/office/powerpoint/2010/main" val="43733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6969" y="1257300"/>
            <a:ext cx="15019661" cy="1316543"/>
          </a:xfrm>
        </p:spPr>
        <p:txBody>
          <a:bodyPr>
            <a:normAutofit/>
          </a:bodyPr>
          <a:lstStyle/>
          <a:p>
            <a:pPr algn="l"/>
            <a:r>
              <a:rPr lang="pl-PL" altLang="pl-PL" sz="6000" b="1" dirty="0">
                <a:solidFill>
                  <a:srgbClr val="99CC00"/>
                </a:solidFill>
                <a:latin typeface="Source Serif Pro Bold" panose="020B0604020202020204" charset="-18"/>
              </a:rPr>
              <a:t>AGH – STAN OBECNY</a:t>
            </a:r>
            <a:endParaRPr lang="pl-PL" sz="6000" dirty="0">
              <a:solidFill>
                <a:srgbClr val="99CC00"/>
              </a:solidFill>
              <a:latin typeface="Source Serif Pro Bold" panose="020B0604020202020204" charset="-1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12508" y="5608172"/>
            <a:ext cx="418802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Verdana" panose="020B0604030504040204" pitchFamily="34" charset="0"/>
                <a:ea typeface="Verdana" panose="020B0604030504040204" pitchFamily="34" charset="0"/>
              </a:rPr>
              <a:t>UNIKALNOŚĆ</a:t>
            </a: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jesteśmy </a:t>
            </a:r>
            <a:r>
              <a:rPr lang="pl-PL" altLang="pl-PL" sz="24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unikalną uczelnią</a:t>
            </a:r>
            <a:r>
              <a:rPr lang="pl-PL" altLang="pl-PL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 silnej pozycji  krajowej i rosnącej międzynarodowej</a:t>
            </a:r>
          </a:p>
          <a:p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105400" y="5603600"/>
            <a:ext cx="3760422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Verdana" panose="020B0604030504040204" pitchFamily="34" charset="0"/>
                <a:ea typeface="Verdana" panose="020B0604030504040204" pitchFamily="34" charset="0"/>
              </a:rPr>
              <a:t>PRESTIŻ</a:t>
            </a: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spcAft>
                <a:spcPts val="1800"/>
              </a:spcAft>
              <a:buSzPct val="104000"/>
            </a:pPr>
            <a: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należymy do pierwszej trójki uczelni w kraju oraz elity dziesięciu </a:t>
            </a:r>
            <a:b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altLang="pl-PL" sz="24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Uczelni Badawczych</a:t>
            </a:r>
          </a:p>
          <a:p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296400" y="5608171"/>
            <a:ext cx="42672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Verdana" panose="020B0604030504040204" pitchFamily="34" charset="0"/>
                <a:ea typeface="Verdana" panose="020B0604030504040204" pitchFamily="34" charset="0"/>
              </a:rPr>
              <a:t>ROZWÓJ</a:t>
            </a: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spcAft>
                <a:spcPts val="1800"/>
              </a:spcAft>
              <a:buSzPct val="104000"/>
            </a:pPr>
            <a: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rozwijamy się dynamicznie </a:t>
            </a:r>
            <a:b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przyspieszeniem zwłaszcza w </a:t>
            </a:r>
            <a:r>
              <a:rPr lang="pl-PL" altLang="pl-PL" sz="24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ostatnich kadencjach władz</a:t>
            </a: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3622734" y="5608171"/>
            <a:ext cx="438419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Verdana" panose="020B0604030504040204" pitchFamily="34" charset="0"/>
                <a:ea typeface="Verdana" panose="020B0604030504040204" pitchFamily="34" charset="0"/>
              </a:rPr>
              <a:t>POTENCJAŁ</a:t>
            </a:r>
            <a:r>
              <a:rPr 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spcAft>
                <a:spcPts val="1800"/>
              </a:spcAft>
              <a:buSzPct val="104000"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mamy potencjał </a:t>
            </a:r>
            <a:r>
              <a:rPr lang="pl-PL" sz="2400" spc="-8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dzięki</a:t>
            </a:r>
            <a:r>
              <a:rPr lang="pl-PL" sz="2400" spc="-8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pl-PL" sz="2400" b="1" spc="-8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zaangażowanej</a:t>
            </a:r>
            <a:r>
              <a:rPr lang="pl-PL" sz="2400" b="1" spc="-143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kadrze</a:t>
            </a:r>
            <a:r>
              <a:rPr lang="pl-PL" sz="2400" spc="-143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</a:t>
            </a:r>
            <a:r>
              <a:rPr lang="pl-PL" sz="2400" b="1" spc="-143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pl-PL" sz="2400" b="1" spc="-143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dobrym studentom, stabilnemu budżetowi</a:t>
            </a:r>
            <a:r>
              <a:rPr lang="pl-PL" sz="2400" spc="-143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współpracy z gospodarką </a:t>
            </a:r>
            <a:br>
              <a:rPr lang="pl-PL" sz="2400" spc="-143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</a:br>
            <a:r>
              <a:rPr lang="pl-PL" sz="2400" spc="-143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 otoczeniem... 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33679D45-A548-4F5D-BE45-2DB0A3E0DDE8}"/>
              </a:ext>
            </a:extLst>
          </p:cNvPr>
          <p:cNvSpPr/>
          <p:nvPr/>
        </p:nvSpPr>
        <p:spPr>
          <a:xfrm rot="16200000">
            <a:off x="3383801" y="-1200944"/>
            <a:ext cx="142875" cy="4519523"/>
          </a:xfrm>
          <a:prstGeom prst="rect">
            <a:avLst/>
          </a:prstGeom>
          <a:solidFill>
            <a:srgbClr val="99CC00"/>
          </a:solidFill>
        </p:spPr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34" y="3346136"/>
            <a:ext cx="3084566" cy="1744818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17398" y="3269871"/>
            <a:ext cx="2846022" cy="1897348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0166" y="3314700"/>
            <a:ext cx="2760266" cy="1747706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7" name="Obraz 16" descr="https://www.agh.edu.pl/fileadmin/_processed_/8/7/csm_Bolid_na_wodor_1_f382597099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2618" y="3314700"/>
            <a:ext cx="2667000" cy="1774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039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/>
          <p:cNvSpPr>
            <a:spLocks noGrp="1"/>
          </p:cNvSpPr>
          <p:nvPr>
            <p:ph type="title"/>
          </p:nvPr>
        </p:nvSpPr>
        <p:spPr>
          <a:xfrm>
            <a:off x="945609" y="115499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pl-PL" altLang="pl-PL" sz="3403" b="1" dirty="0">
                <a:latin typeface="Verdana" panose="020B0604030504040204" pitchFamily="34" charset="0"/>
              </a:rPr>
            </a:br>
            <a:br>
              <a:rPr lang="pl-PL" altLang="pl-PL" sz="3403" b="1" dirty="0">
                <a:latin typeface="Verdana" panose="020B0604030504040204" pitchFamily="34" charset="0"/>
              </a:rPr>
            </a:br>
            <a:r>
              <a:rPr lang="pl-PL" altLang="pl-PL" sz="6700" b="1" dirty="0">
                <a:latin typeface="Source Serif Pro Bold" panose="020B0604020202020204" charset="-18"/>
              </a:rPr>
              <a:t>ŻYCIE STUDENCKIE</a:t>
            </a:r>
            <a:br>
              <a:rPr lang="en-GB" altLang="pl-PL" sz="3403" b="1" dirty="0">
                <a:latin typeface="Source Serif Pro Bold" panose="020B0604020202020204" charset="-18"/>
              </a:rPr>
            </a:br>
            <a:endParaRPr lang="pl-PL" altLang="pl-PL" b="1" dirty="0">
              <a:latin typeface="Source Serif Pro Bold" panose="020B0604020202020204" charset="-1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58196" y="0"/>
            <a:ext cx="8827850" cy="1028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utoShape 2"/>
          <p:cNvSpPr/>
          <p:nvPr/>
        </p:nvSpPr>
        <p:spPr>
          <a:xfrm rot="-5400000">
            <a:off x="15589339" y="4638298"/>
            <a:ext cx="5403273" cy="1010405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33679D45-A548-4F5D-BE45-2DB0A3E0DDE8}"/>
              </a:ext>
            </a:extLst>
          </p:cNvPr>
          <p:cNvSpPr/>
          <p:nvPr/>
        </p:nvSpPr>
        <p:spPr>
          <a:xfrm rot="16200000">
            <a:off x="2994549" y="-919662"/>
            <a:ext cx="95250" cy="403647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23938" y="2579657"/>
            <a:ext cx="7163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pl-PL" altLang="pl-PL" b="1" dirty="0">
                <a:solidFill>
                  <a:srgbClr val="82B000"/>
                </a:solidFill>
                <a:latin typeface="Verdana" panose="020B0604030504040204" pitchFamily="34" charset="0"/>
              </a:rPr>
              <a:t>Niepowtarzalna atmosfera studiowania </a:t>
            </a:r>
            <a:r>
              <a:rPr lang="pl-PL" altLang="pl-PL" b="1" dirty="0">
                <a:solidFill>
                  <a:srgbClr val="82B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</a:t>
            </a:r>
            <a:endParaRPr lang="en-GB" altLang="pl-PL" b="1" dirty="0">
              <a:solidFill>
                <a:srgbClr val="82B000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11" name="Obraz 10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061653"/>
            <a:ext cx="3601034" cy="23918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45274" y="6813840"/>
            <a:ext cx="3597448" cy="2388904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13" name="Prostokąt 12"/>
          <p:cNvSpPr/>
          <p:nvPr/>
        </p:nvSpPr>
        <p:spPr>
          <a:xfrm>
            <a:off x="582521" y="9563100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800" y="6813840"/>
            <a:ext cx="3652205" cy="243420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599" y="4061653"/>
            <a:ext cx="3644453" cy="248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42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0" y="0"/>
            <a:ext cx="19873018" cy="10287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129202" y="-1181100"/>
            <a:ext cx="17158799" cy="7446685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100" b="1" dirty="0">
              <a:solidFill>
                <a:srgbClr val="008C36"/>
              </a:solidFill>
              <a:latin typeface="Century Schoolbook" panose="02040604050505020304" pitchFamily="18" charset="0"/>
            </a:endParaRPr>
          </a:p>
          <a:p>
            <a:endParaRPr lang="pl-PL" sz="5400" b="1" dirty="0">
              <a:solidFill>
                <a:srgbClr val="008C36"/>
              </a:solidFill>
              <a:latin typeface="Century Schoolbook" panose="02040604050505020304" pitchFamily="18" charset="0"/>
            </a:endParaRPr>
          </a:p>
          <a:p>
            <a:endParaRPr lang="pl-PL" sz="5400" dirty="0">
              <a:solidFill>
                <a:srgbClr val="008C36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95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949690" y="0"/>
            <a:ext cx="8741285" cy="102870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" name="AutoShape 4"/>
          <p:cNvSpPr/>
          <p:nvPr/>
        </p:nvSpPr>
        <p:spPr>
          <a:xfrm>
            <a:off x="10859290" y="1152669"/>
            <a:ext cx="6780471" cy="8231205"/>
          </a:xfrm>
          <a:prstGeom prst="rect">
            <a:avLst/>
          </a:prstGeom>
          <a:solidFill>
            <a:srgbClr val="F3F5F9"/>
          </a:solidFill>
        </p:spPr>
      </p:sp>
      <p:grpSp>
        <p:nvGrpSpPr>
          <p:cNvPr id="6" name="Group 6"/>
          <p:cNvGrpSpPr/>
          <p:nvPr/>
        </p:nvGrpSpPr>
        <p:grpSpPr>
          <a:xfrm>
            <a:off x="1003265" y="723900"/>
            <a:ext cx="8674136" cy="9326237"/>
            <a:chOff x="0" y="-261743"/>
            <a:chExt cx="9692783" cy="12434984"/>
          </a:xfrm>
        </p:grpSpPr>
        <p:sp>
          <p:nvSpPr>
            <p:cNvPr id="7" name="TextBox 7"/>
            <p:cNvSpPr txBox="1"/>
            <p:nvPr/>
          </p:nvSpPr>
          <p:spPr>
            <a:xfrm>
              <a:off x="0" y="447674"/>
              <a:ext cx="9632782" cy="1031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62"/>
                </a:lnSpc>
              </a:pPr>
              <a:r>
                <a:rPr lang="pl-PL" sz="6000" dirty="0">
                  <a:solidFill>
                    <a:srgbClr val="99CC00"/>
                  </a:solidFill>
                  <a:latin typeface="Source Serif Pro Bold"/>
                </a:rPr>
                <a:t>AGH W LICZBACH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865" y="2176657"/>
              <a:ext cx="9656918" cy="9996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400" b="1" kern="0" dirty="0">
                  <a:latin typeface="Verdana"/>
                </a:rPr>
                <a:t>17 Wydziałów + </a:t>
              </a:r>
              <a:r>
                <a:rPr lang="pl-PL" sz="2400" b="1" kern="0" dirty="0" err="1">
                  <a:latin typeface="Verdana"/>
                </a:rPr>
                <a:t>ACMiN</a:t>
              </a:r>
              <a:r>
                <a:rPr lang="pl-PL" sz="2400" b="1" kern="0" dirty="0">
                  <a:latin typeface="Verdana"/>
                </a:rPr>
                <a:t> + 2 studia (</a:t>
              </a:r>
              <a:r>
                <a:rPr lang="pl-PL" sz="2400" b="1" kern="0" dirty="0" err="1">
                  <a:latin typeface="Verdana"/>
                </a:rPr>
                <a:t>SWFiS</a:t>
              </a:r>
              <a:r>
                <a:rPr lang="pl-PL" sz="2400" b="1" kern="0" dirty="0">
                  <a:latin typeface="Verdana"/>
                </a:rPr>
                <a:t>, SJO)</a:t>
              </a: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endParaRPr lang="pl-PL" sz="2400" kern="0" dirty="0">
                <a:latin typeface="Verdana"/>
              </a:endParaRP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400" b="1" kern="0" dirty="0">
                  <a:latin typeface="Verdana"/>
                </a:rPr>
                <a:t>81 kierunków kształcenia</a:t>
              </a: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endParaRPr lang="pl-PL" sz="2400" b="1" kern="0" dirty="0">
                <a:latin typeface="Verdana"/>
              </a:endParaRP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400" b="1" kern="0" dirty="0">
                  <a:latin typeface="Verdana"/>
                </a:rPr>
                <a:t>ponad 200 specjalności</a:t>
              </a:r>
            </a:p>
            <a:p>
              <a:pPr marL="311216" indent="-311216" defTabSz="829909">
                <a:lnSpc>
                  <a:spcPct val="80000"/>
                </a:lnSpc>
                <a:spcBef>
                  <a:spcPct val="20000"/>
                </a:spcBef>
                <a:buFontTx/>
                <a:buChar char="•"/>
                <a:defRPr/>
              </a:pPr>
              <a:endParaRPr lang="pl-PL" sz="2400" kern="0" dirty="0">
                <a:latin typeface="Verdana"/>
              </a:endParaRP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400" b="1" kern="0" dirty="0">
                  <a:latin typeface="Verdana"/>
                </a:rPr>
                <a:t>Liczba studentów ogółem </a:t>
              </a:r>
              <a:r>
                <a:rPr lang="pl-PL" sz="2400" kern="0" dirty="0">
                  <a:latin typeface="Verdana"/>
                </a:rPr>
                <a:t>(2023)</a:t>
              </a:r>
              <a:r>
                <a:rPr lang="pl-PL" sz="2400" b="1" kern="0" dirty="0">
                  <a:latin typeface="Verdana"/>
                </a:rPr>
                <a:t>:</a:t>
              </a:r>
              <a:r>
                <a:rPr lang="pl-PL" sz="2400" kern="0" dirty="0">
                  <a:latin typeface="Verdana"/>
                </a:rPr>
                <a:t> ponad </a:t>
              </a:r>
              <a:r>
                <a:rPr lang="pl-PL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18 000</a:t>
              </a:r>
              <a:r>
                <a:rPr lang="pl-PL" sz="2400" b="1" kern="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endParaRPr lang="pl-PL" sz="2400" kern="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674301" lvl="1" indent="-259347" defTabSz="829909">
                <a:spcBef>
                  <a:spcPct val="20000"/>
                </a:spcBef>
                <a:defRPr/>
              </a:pPr>
              <a:r>
                <a:rPr lang="pl-PL" kern="0" dirty="0">
                  <a:latin typeface="Verdana"/>
                </a:rPr>
                <a:t>studia stacjonarne:      	15 962</a:t>
              </a:r>
            </a:p>
            <a:p>
              <a:pPr marL="674301" lvl="1" indent="-259347" defTabSz="829909">
                <a:spcBef>
                  <a:spcPct val="20000"/>
                </a:spcBef>
                <a:defRPr/>
              </a:pPr>
              <a:r>
                <a:rPr lang="pl-PL" kern="0" dirty="0">
                  <a:latin typeface="Verdana"/>
                </a:rPr>
                <a:t>studia niestacjonarne:    	2 112</a:t>
              </a:r>
            </a:p>
            <a:p>
              <a:pPr marL="674301" lvl="1" indent="-259347" defTabSz="829909">
                <a:spcBef>
                  <a:spcPct val="20000"/>
                </a:spcBef>
                <a:defRPr/>
              </a:pPr>
              <a:r>
                <a:rPr lang="pl-PL" kern="0" dirty="0">
                  <a:latin typeface="Verdana"/>
                </a:rPr>
                <a:t>studia doktoranckie:      	813</a:t>
              </a:r>
            </a:p>
            <a:p>
              <a:pPr marL="674301" lvl="1" indent="-259347" defTabSz="829909">
                <a:spcBef>
                  <a:spcPct val="20000"/>
                </a:spcBef>
                <a:defRPr/>
              </a:pPr>
              <a:r>
                <a:rPr lang="pl-PL" kern="0" dirty="0">
                  <a:latin typeface="Verdana"/>
                </a:rPr>
                <a:t>studia podyplomowe:     	1 930</a:t>
              </a:r>
            </a:p>
            <a:p>
              <a:pPr marL="674301" lvl="1" indent="-259347" defTabSz="829909">
                <a:spcBef>
                  <a:spcPct val="20000"/>
                </a:spcBef>
                <a:defRPr/>
              </a:pPr>
              <a:r>
                <a:rPr lang="pl-PL" kern="0" dirty="0">
                  <a:latin typeface="Verdana"/>
                </a:rPr>
                <a:t>studenci zagraniczni:     	1 000</a:t>
              </a:r>
              <a:br>
                <a:rPr lang="pl-PL" kern="0" dirty="0">
                  <a:latin typeface="Verdana"/>
                </a:rPr>
              </a:br>
              <a:endParaRPr lang="pl-PL" sz="2400" kern="0" dirty="0">
                <a:latin typeface="Verdana"/>
              </a:endParaRPr>
            </a:p>
            <a:p>
              <a:pPr marL="311216" indent="-311216" defTabSz="829909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400" kern="0" dirty="0">
                  <a:latin typeface="Verdana"/>
                </a:rPr>
                <a:t>od początku istnienia, mury Uczelni </a:t>
              </a:r>
              <a:br>
                <a:rPr lang="pl-PL" sz="2400" kern="0" dirty="0">
                  <a:latin typeface="Verdana"/>
                </a:rPr>
              </a:br>
              <a:r>
                <a:rPr lang="pl-PL" sz="2400" kern="0" dirty="0">
                  <a:latin typeface="Verdana"/>
                </a:rPr>
                <a:t>opuściło ponad </a:t>
              </a:r>
              <a:r>
                <a:rPr lang="pl-PL" sz="2400" b="1" kern="0" dirty="0">
                  <a:latin typeface="Verdana"/>
                </a:rPr>
                <a:t>250 000 </a:t>
              </a:r>
              <a:r>
                <a:rPr lang="pl-PL" sz="2400" kern="0" dirty="0">
                  <a:latin typeface="Verdana"/>
                </a:rPr>
                <a:t>absolwentów</a:t>
              </a:r>
            </a:p>
            <a:p>
              <a:pPr marL="311216" indent="-311216" defTabSz="829909">
                <a:lnSpc>
                  <a:spcPct val="80000"/>
                </a:lnSpc>
                <a:spcBef>
                  <a:spcPct val="20000"/>
                </a:spcBef>
                <a:buFontTx/>
                <a:buChar char="•"/>
                <a:defRPr/>
              </a:pPr>
              <a:endParaRPr lang="pl-PL" sz="2400" kern="0" dirty="0">
                <a:latin typeface="Verdana"/>
              </a:endParaRPr>
            </a:p>
            <a:p>
              <a:pPr marL="311216" indent="-311216" defTabSz="829909">
                <a:lnSpc>
                  <a:spcPct val="80000"/>
                </a:lnSpc>
                <a:spcBef>
                  <a:spcPct val="0"/>
                </a:spcBef>
                <a:buFontTx/>
                <a:buChar char="•"/>
                <a:defRPr/>
              </a:pPr>
              <a:r>
                <a:rPr lang="pl-PL" sz="2400" kern="0" dirty="0">
                  <a:latin typeface="Verdana"/>
                </a:rPr>
                <a:t>ponad </a:t>
              </a:r>
              <a:r>
                <a:rPr lang="pl-PL" sz="2400" b="1" kern="0" dirty="0">
                  <a:latin typeface="Verdana"/>
                </a:rPr>
                <a:t>2500 nauczycieli akademickich</a:t>
              </a:r>
              <a:r>
                <a:rPr lang="pl-PL" sz="2400" kern="0" dirty="0">
                  <a:latin typeface="Verdana"/>
                </a:rPr>
                <a:t>, w tym </a:t>
              </a:r>
              <a:br>
                <a:rPr lang="pl-PL" sz="2400" kern="0" dirty="0">
                  <a:latin typeface="Verdana"/>
                </a:rPr>
              </a:br>
              <a:r>
                <a:rPr lang="pl-PL" sz="2400" b="1" kern="0" dirty="0">
                  <a:latin typeface="Verdana"/>
                </a:rPr>
                <a:t>700</a:t>
              </a:r>
              <a:r>
                <a:rPr lang="pl-PL" sz="2400" kern="0" dirty="0">
                  <a:latin typeface="Verdana"/>
                </a:rPr>
                <a:t> – samodzielnych pracowników naukowych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l-PL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16200000">
              <a:off x="1032211" y="-1256434"/>
              <a:ext cx="208659" cy="2198042"/>
            </a:xfrm>
            <a:prstGeom prst="rect">
              <a:avLst/>
            </a:prstGeom>
            <a:solidFill>
              <a:srgbClr val="99CC00"/>
            </a:solidFill>
          </p:spPr>
        </p:sp>
      </p:grp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30" t="-57" r="12282" b="57"/>
          <a:stretch/>
        </p:blipFill>
        <p:spPr>
          <a:xfrm>
            <a:off x="11277600" y="746760"/>
            <a:ext cx="5969658" cy="82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70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136815" y="-425325"/>
            <a:ext cx="8442615" cy="1102995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" name="AutoShape 4"/>
          <p:cNvSpPr/>
          <p:nvPr/>
        </p:nvSpPr>
        <p:spPr>
          <a:xfrm>
            <a:off x="914401" y="795872"/>
            <a:ext cx="6400800" cy="8825680"/>
          </a:xfrm>
          <a:prstGeom prst="rect">
            <a:avLst/>
          </a:prstGeom>
          <a:solidFill>
            <a:srgbClr val="F3F5F9"/>
          </a:solidFill>
        </p:spPr>
      </p:sp>
      <p:grpSp>
        <p:nvGrpSpPr>
          <p:cNvPr id="6" name="Group 6"/>
          <p:cNvGrpSpPr/>
          <p:nvPr/>
        </p:nvGrpSpPr>
        <p:grpSpPr>
          <a:xfrm>
            <a:off x="9357016" y="881835"/>
            <a:ext cx="7874270" cy="5029200"/>
            <a:chOff x="-1" y="0"/>
            <a:chExt cx="9692784" cy="2524559"/>
          </a:xfrm>
        </p:grpSpPr>
        <p:sp>
          <p:nvSpPr>
            <p:cNvPr id="7" name="TextBox 7"/>
            <p:cNvSpPr txBox="1"/>
            <p:nvPr/>
          </p:nvSpPr>
          <p:spPr>
            <a:xfrm>
              <a:off x="-1" y="114837"/>
              <a:ext cx="9632782" cy="509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pl-PL" sz="4800" dirty="0">
                  <a:latin typeface="Source Serif Pro Bold"/>
                </a:rPr>
                <a:t>100-LECIE ISTNIENIA AGH</a:t>
              </a:r>
              <a:endParaRPr lang="en-US" sz="4800" dirty="0">
                <a:latin typeface="Source Serif Pro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865" y="1672444"/>
              <a:ext cx="9656918" cy="852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l-PL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16200000">
              <a:off x="1129094" y="-1129095"/>
              <a:ext cx="86758" cy="2344947"/>
            </a:xfrm>
            <a:prstGeom prst="rect">
              <a:avLst/>
            </a:prstGeom>
            <a:solidFill>
              <a:srgbClr val="99CC00"/>
            </a:solidFill>
          </p:spPr>
        </p:sp>
      </p:grpSp>
      <p:sp>
        <p:nvSpPr>
          <p:cNvPr id="14" name="Symbol zastępczy zawartości 3"/>
          <p:cNvSpPr txBox="1">
            <a:spLocks/>
          </p:cNvSpPr>
          <p:nvPr/>
        </p:nvSpPr>
        <p:spPr bwMode="auto">
          <a:xfrm>
            <a:off x="9357016" y="2596335"/>
            <a:ext cx="8092784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7324" tIns="47324" rIns="47324" bIns="47324"/>
          <a:lstStyle>
            <a:lvl1pPr marL="390525" indent="-390525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3454400" indent="-29337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–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3811588" indent="-27686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•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4840288" indent="-32766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–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6251575" indent="-41656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pl-PL" altLang="pl-PL" sz="32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Uczelnia dla potrzeb </a:t>
            </a:r>
            <a:br>
              <a:rPr lang="pl-PL" altLang="pl-PL" sz="32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32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społeczeństwa i gospodarki</a:t>
            </a:r>
            <a:endParaRPr lang="en-AU" altLang="pl-PL" sz="3200" b="1" dirty="0">
              <a:solidFill>
                <a:srgbClr val="99CC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endParaRPr lang="pl-PL" sz="2400" b="1" dirty="0">
              <a:latin typeface="Verdana" pitchFamily="34" charset="0"/>
              <a:ea typeface="Verdana" panose="020B0604030504040204" pitchFamily="34" charset="0"/>
            </a:endParaRP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pl-PL" sz="2600" b="1" dirty="0">
                <a:latin typeface="Verdana" pitchFamily="34" charset="0"/>
                <a:ea typeface="Verdana" panose="020B0604030504040204" pitchFamily="34" charset="0"/>
              </a:rPr>
              <a:t>Powołanie - 31 maja 1913 r. </a:t>
            </a: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pl-PL" sz="2600" dirty="0">
                <a:latin typeface="Verdana" pitchFamily="34" charset="0"/>
                <a:ea typeface="Verdana" panose="020B0604030504040204" pitchFamily="34" charset="0"/>
              </a:rPr>
              <a:t>cesarz Franciszek Józef I zatwierdził utworzenie wyższej szkoły górniczej w Krakowie</a:t>
            </a: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br>
              <a:rPr lang="pl-PL" sz="2600" dirty="0">
                <a:latin typeface="Verdana" pitchFamily="34" charset="0"/>
                <a:ea typeface="Verdana" panose="020B0604030504040204" pitchFamily="34" charset="0"/>
              </a:rPr>
            </a:br>
            <a:r>
              <a:rPr lang="pl-PL" sz="2600" b="1" dirty="0">
                <a:latin typeface="Verdana" pitchFamily="34" charset="0"/>
                <a:ea typeface="Verdana" panose="020B0604030504040204" pitchFamily="34" charset="0"/>
              </a:rPr>
              <a:t>Otwarcie - 20 października 1919 r.  </a:t>
            </a:r>
            <a:r>
              <a:rPr lang="pl-PL" sz="2600" dirty="0">
                <a:latin typeface="Verdana" pitchFamily="34" charset="0"/>
                <a:ea typeface="Verdana" panose="020B0604030504040204" pitchFamily="34" charset="0"/>
              </a:rPr>
              <a:t>Naczelnik Państwa Józef Piłsudski dokonał otwarcia Akademii Górniczej</a:t>
            </a: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endParaRPr lang="pl-PL" sz="26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anose="020B0604030504040204" pitchFamily="34" charset="0"/>
            </a:endParaRP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pl-PL" sz="2600" dirty="0">
                <a:latin typeface="Verdana" pitchFamily="34" charset="0"/>
                <a:ea typeface="Verdana" panose="020B0604030504040204" pitchFamily="34" charset="0"/>
              </a:rPr>
              <a:t>W</a:t>
            </a:r>
            <a:r>
              <a:rPr lang="pl-PL" sz="2600" b="1" dirty="0">
                <a:latin typeface="Verdana" pitchFamily="34" charset="0"/>
                <a:ea typeface="Verdana" panose="020B0604030504040204" pitchFamily="34" charset="0"/>
              </a:rPr>
              <a:t> 1947 r. </a:t>
            </a:r>
            <a:r>
              <a:rPr lang="pl-PL" sz="2600" dirty="0">
                <a:latin typeface="Verdana" pitchFamily="34" charset="0"/>
                <a:ea typeface="Verdana" panose="020B0604030504040204" pitchFamily="34" charset="0"/>
              </a:rPr>
              <a:t>podjęto uchwałę, by zmienić nazwę uczelni na „Akademia Górniczo-Hutnicza".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31792" y="329807"/>
            <a:ext cx="5105400" cy="886237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427524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0"/>
          <p:cNvSpPr/>
          <p:nvPr/>
        </p:nvSpPr>
        <p:spPr>
          <a:xfrm rot="16200000">
            <a:off x="-3015479" y="3004321"/>
            <a:ext cx="10285773" cy="4279588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357514" y="1630147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l-PL" altLang="pl-PL" sz="6000" b="1" dirty="0">
                <a:latin typeface="Source Serif Pro Bold" panose="020B0604020202020204" charset="-18"/>
              </a:rPr>
              <a:t>TRADYCJE </a:t>
            </a:r>
            <a:br>
              <a:rPr lang="pl-PL" altLang="pl-PL" sz="6000" b="1" dirty="0">
                <a:latin typeface="Source Serif Pro Bold" panose="020B0604020202020204" charset="-18"/>
              </a:rPr>
            </a:br>
            <a:r>
              <a:rPr lang="pl-PL" altLang="pl-PL" sz="6000" b="1" dirty="0">
                <a:latin typeface="Source Serif Pro Bold" panose="020B0604020202020204" charset="-18"/>
              </a:rPr>
              <a:t>AGH</a:t>
            </a:r>
          </a:p>
        </p:txBody>
      </p:sp>
      <p:sp>
        <p:nvSpPr>
          <p:cNvPr id="6148" name="Prostokąt 3"/>
          <p:cNvSpPr>
            <a:spLocks noChangeArrowheads="1"/>
          </p:cNvSpPr>
          <p:nvPr/>
        </p:nvSpPr>
        <p:spPr bwMode="auto">
          <a:xfrm>
            <a:off x="5257798" y="4602820"/>
            <a:ext cx="12008774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pl-PL" altLang="pl-PL" sz="2178" dirty="0">
                <a:solidFill>
                  <a:schemeClr val="tx1"/>
                </a:solidFill>
                <a:latin typeface="Verdana" panose="020B0604030504040204" pitchFamily="34" charset="0"/>
              </a:rPr>
              <a:t>Uroczysta inauguracja roku akademickiego</a:t>
            </a:r>
          </a:p>
        </p:txBody>
      </p:sp>
      <p:pic>
        <p:nvPicPr>
          <p:cNvPr id="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798" y="5566106"/>
            <a:ext cx="5734347" cy="3807251"/>
          </a:xfrm>
          <a:effectLst/>
        </p:spPr>
      </p:pic>
      <p:pic>
        <p:nvPicPr>
          <p:cNvPr id="9" name="Picture 8" descr="DSC_06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5574001"/>
            <a:ext cx="5789869" cy="37993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6151" name="Prostokąt 11"/>
          <p:cNvSpPr>
            <a:spLocks noChangeArrowheads="1"/>
          </p:cNvSpPr>
          <p:nvPr/>
        </p:nvSpPr>
        <p:spPr bwMode="auto">
          <a:xfrm>
            <a:off x="5272546" y="9518477"/>
            <a:ext cx="5719599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178" dirty="0">
                <a:latin typeface="Verdana" panose="020B0604030504040204" pitchFamily="34" charset="0"/>
              </a:rPr>
              <a:t>Uroczystości górnicze (Dzień Górnika)</a:t>
            </a:r>
          </a:p>
        </p:txBody>
      </p:sp>
      <p:sp>
        <p:nvSpPr>
          <p:cNvPr id="6152" name="Prostokąt 2"/>
          <p:cNvSpPr>
            <a:spLocks noChangeArrowheads="1"/>
          </p:cNvSpPr>
          <p:nvPr/>
        </p:nvSpPr>
        <p:spPr bwMode="auto">
          <a:xfrm>
            <a:off x="11506200" y="9522164"/>
            <a:ext cx="5789869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pl-PL" altLang="pl-PL" sz="2178" dirty="0">
                <a:solidFill>
                  <a:schemeClr val="tx1"/>
                </a:solidFill>
                <a:latin typeface="Verdana" panose="020B0604030504040204" pitchFamily="34" charset="0"/>
              </a:rPr>
              <a:t>Uroczystości hutnicze (Dzień Hutnika)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592882"/>
            <a:ext cx="5789869" cy="3864818"/>
          </a:xfrm>
          <a:prstGeom prst="rect">
            <a:avLst/>
          </a:prstGeom>
        </p:spPr>
      </p:pic>
      <p:sp>
        <p:nvSpPr>
          <p:cNvPr id="11" name="AutoShape 10"/>
          <p:cNvSpPr/>
          <p:nvPr/>
        </p:nvSpPr>
        <p:spPr>
          <a:xfrm rot="16200000">
            <a:off x="1509730" y="-181223"/>
            <a:ext cx="129321" cy="2185222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12" name="Symbol zastępczy zawartości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798" y="592882"/>
            <a:ext cx="5818335" cy="38833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446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/>
          <p:nvPr/>
        </p:nvSpPr>
        <p:spPr>
          <a:xfrm>
            <a:off x="-762000" y="-1181100"/>
            <a:ext cx="19812000" cy="817655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905411" y="715337"/>
            <a:ext cx="12095870" cy="187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>
              <a:spcBef>
                <a:spcPct val="20000"/>
              </a:spcBef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en-GB" altLang="pl-PL" sz="1800">
              <a:latin typeface="Palatino Linotype" panose="0204050205050503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8288" y="4961638"/>
            <a:ext cx="4397638" cy="294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b="5552"/>
          <a:stretch/>
        </p:blipFill>
        <p:spPr bwMode="auto">
          <a:xfrm>
            <a:off x="9510016" y="4991100"/>
            <a:ext cx="435838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1036856" y="1612057"/>
            <a:ext cx="1633674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6600" dirty="0">
                <a:solidFill>
                  <a:srgbClr val="82B000"/>
                </a:solidFill>
                <a:latin typeface="Source Serif Pro Bold" panose="020B0604020202020204" charset="-18"/>
              </a:rPr>
              <a:t>AGH dostosowuje swój profil kształcenia </a:t>
            </a:r>
            <a:br>
              <a:rPr lang="pl-PL" altLang="pl-PL" sz="6600" dirty="0">
                <a:solidFill>
                  <a:srgbClr val="82B000"/>
                </a:solidFill>
                <a:latin typeface="Source Serif Pro Bold" panose="020B0604020202020204" charset="-18"/>
              </a:rPr>
            </a:br>
            <a:r>
              <a:rPr lang="pl-PL" altLang="pl-PL" sz="6600" dirty="0">
                <a:solidFill>
                  <a:srgbClr val="82B000"/>
                </a:solidFill>
                <a:latin typeface="Source Serif Pro Bold" panose="020B0604020202020204" charset="-18"/>
              </a:rPr>
              <a:t>do wymagań rynku pracy</a:t>
            </a:r>
          </a:p>
        </p:txBody>
      </p:sp>
      <p:pic>
        <p:nvPicPr>
          <p:cNvPr id="11270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702" y="4981602"/>
            <a:ext cx="4404690" cy="293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0"/>
          <a:stretch/>
        </p:blipFill>
        <p:spPr bwMode="auto">
          <a:xfrm>
            <a:off x="14097000" y="4991100"/>
            <a:ext cx="3962400" cy="293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0"/>
          <p:cNvSpPr/>
          <p:nvPr/>
        </p:nvSpPr>
        <p:spPr>
          <a:xfrm rot="16200000">
            <a:off x="9118812" y="211197"/>
            <a:ext cx="172832" cy="1904999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3" name="Prostokąt 12"/>
          <p:cNvSpPr/>
          <p:nvPr/>
        </p:nvSpPr>
        <p:spPr>
          <a:xfrm>
            <a:off x="13556244" y="9588555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354140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023624AA-4C20-4AB5-A7AA-02E05DE45160}"/>
              </a:ext>
            </a:extLst>
          </p:cNvPr>
          <p:cNvSpPr/>
          <p:nvPr/>
        </p:nvSpPr>
        <p:spPr>
          <a:xfrm>
            <a:off x="0" y="-13261"/>
            <a:ext cx="7391400" cy="10313377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2246" y="1625039"/>
            <a:ext cx="6858000" cy="2286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pl-PL" sz="6000" b="1" kern="0" dirty="0">
                <a:latin typeface="Source Serif Pro Bold" panose="020B0604020202020204" charset="-18"/>
              </a:rPr>
              <a:t>KSZTAŁCIMY </a:t>
            </a:r>
            <a:br>
              <a:rPr lang="pl-PL" sz="6000" b="1" kern="0" dirty="0">
                <a:latin typeface="Source Serif Pro Bold" panose="020B0604020202020204" charset="-18"/>
              </a:rPr>
            </a:br>
            <a:r>
              <a:rPr lang="pl-PL" sz="6000" b="1" kern="0" dirty="0">
                <a:latin typeface="Source Serif Pro Bold" panose="020B0604020202020204" charset="-18"/>
              </a:rPr>
              <a:t>DOBRZE </a:t>
            </a:r>
            <a:br>
              <a:rPr lang="pl-PL" sz="6000" b="1" kern="0" dirty="0">
                <a:latin typeface="Source Serif Pro Bold" panose="020B0604020202020204" charset="-18"/>
              </a:rPr>
            </a:br>
            <a:r>
              <a:rPr lang="pl-PL" sz="6000" b="1" kern="0" dirty="0">
                <a:latin typeface="Source Serif Pro Bold" panose="020B0604020202020204" charset="-18"/>
              </a:rPr>
              <a:t>I NOWOCZEŚNIE</a:t>
            </a:r>
            <a:endParaRPr lang="pl-PL" sz="8000" dirty="0">
              <a:latin typeface="Source Serif Pro Bold" panose="020B0604020202020204" charset="-18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367954" y="1028699"/>
            <a:ext cx="10462846" cy="8153401"/>
          </a:xfrm>
        </p:spPr>
        <p:txBody>
          <a:bodyPr>
            <a:normAutofit fontScale="92500" lnSpcReduction="10000"/>
          </a:bodyPr>
          <a:lstStyle/>
          <a:p>
            <a:pPr marL="726171" indent="-726171" defTabSz="1244864">
              <a:lnSpc>
                <a:spcPct val="80000"/>
              </a:lnSpc>
              <a:buNone/>
              <a:defRPr/>
            </a:pPr>
            <a:endParaRPr lang="pl-PL" sz="1634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None/>
              <a:defRPr/>
            </a:pPr>
            <a: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Rodzaje studiów prowadzonych w AGH:</a:t>
            </a:r>
          </a:p>
          <a:p>
            <a:pPr marL="1605789" lvl="1" indent="-635400" defTabSz="1244864">
              <a:buFontTx/>
              <a:buChar char="•"/>
              <a:defRPr/>
            </a:pPr>
            <a:endParaRPr lang="pl-PL" sz="3500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studia I stopnia </a:t>
            </a:r>
            <a:b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500" kern="0" dirty="0">
                <a:latin typeface="Verdana" panose="020B0604030504040204" pitchFamily="34" charset="0"/>
                <a:ea typeface="Verdana" panose="020B0604030504040204" pitchFamily="34" charset="0"/>
              </a:rPr>
              <a:t>studia kończące się uzyskaniem tytułu zawodowego inżyniera lub licencjata</a:t>
            </a:r>
          </a:p>
          <a:p>
            <a:pPr marL="1605789" lvl="1" indent="-635400" defTabSz="1244864">
              <a:buFontTx/>
              <a:buChar char="•"/>
              <a:defRPr/>
            </a:pPr>
            <a:endParaRPr lang="pl-PL" sz="35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studia II stopnia </a:t>
            </a:r>
            <a:b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500" kern="0" dirty="0">
                <a:latin typeface="Verdana" panose="020B0604030504040204" pitchFamily="34" charset="0"/>
                <a:ea typeface="Verdana" panose="020B0604030504040204" pitchFamily="34" charset="0"/>
              </a:rPr>
              <a:t>kończące się uzyskaniem tytułu naukowego magistra</a:t>
            </a:r>
            <a:br>
              <a:rPr lang="pl-PL" sz="35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pl-PL" sz="35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studia doktoranckie</a:t>
            </a:r>
            <a:b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500" kern="0" dirty="0">
                <a:latin typeface="Verdana" panose="020B0604030504040204" pitchFamily="34" charset="0"/>
                <a:ea typeface="Verdana" panose="020B0604030504040204" pitchFamily="34" charset="0"/>
              </a:rPr>
              <a:t>„Szkoła Doktorska AGH” </a:t>
            </a:r>
          </a:p>
          <a:p>
            <a:pPr marL="1605789" lvl="1" indent="-635400" defTabSz="1244864">
              <a:buFontTx/>
              <a:buChar char="•"/>
              <a:defRPr/>
            </a:pPr>
            <a:endParaRPr lang="pl-PL" sz="35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studia podyplomowe</a:t>
            </a:r>
          </a:p>
          <a:p>
            <a:pPr marL="1605789" lvl="1" indent="-635400" defTabSz="1244864">
              <a:buNone/>
              <a:defRPr/>
            </a:pPr>
            <a:r>
              <a:rPr lang="pl-PL" sz="3500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defRPr/>
            </a:pPr>
            <a:endParaRPr lang="pl-PL" dirty="0">
              <a:ea typeface="Verdana" panose="020B060403050404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20" y="5467926"/>
            <a:ext cx="6189932" cy="4299335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AutoShape 10"/>
          <p:cNvSpPr/>
          <p:nvPr/>
        </p:nvSpPr>
        <p:spPr>
          <a:xfrm rot="16200000" flipH="1">
            <a:off x="2640624" y="-1015585"/>
            <a:ext cx="128952" cy="40386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0" name="Prostokąt 9"/>
          <p:cNvSpPr/>
          <p:nvPr/>
        </p:nvSpPr>
        <p:spPr>
          <a:xfrm>
            <a:off x="13258800" y="952025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3829593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023624AA-4C20-4AB5-A7AA-02E05DE45160}"/>
              </a:ext>
            </a:extLst>
          </p:cNvPr>
          <p:cNvSpPr/>
          <p:nvPr/>
        </p:nvSpPr>
        <p:spPr>
          <a:xfrm>
            <a:off x="10822354" y="-1524"/>
            <a:ext cx="7465646" cy="102870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1659948" y="1714500"/>
            <a:ext cx="620742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l-PL" altLang="pl-PL" sz="6000" b="1" dirty="0">
                <a:solidFill>
                  <a:schemeClr val="bg1"/>
                </a:solidFill>
                <a:latin typeface="Source Serif Pro Bold" panose="020B0604020202020204" charset="-18"/>
              </a:rPr>
              <a:t>Kształcenie </a:t>
            </a:r>
            <a:br>
              <a:rPr lang="pl-PL" altLang="pl-PL" sz="6000" b="1" dirty="0">
                <a:solidFill>
                  <a:schemeClr val="bg1"/>
                </a:solidFill>
                <a:latin typeface="Source Serif Pro Bold" panose="020B0604020202020204" charset="-18"/>
              </a:rPr>
            </a:br>
            <a:r>
              <a:rPr lang="pl-PL" altLang="pl-PL" sz="6000" b="1" dirty="0">
                <a:solidFill>
                  <a:schemeClr val="bg1"/>
                </a:solidFill>
                <a:latin typeface="Source Serif Pro Bold" panose="020B0604020202020204" charset="-18"/>
              </a:rPr>
              <a:t>w AGH dla rynku </a:t>
            </a:r>
          </a:p>
          <a:p>
            <a:r>
              <a:rPr lang="pl-PL" altLang="pl-PL" sz="6000" b="1" dirty="0">
                <a:solidFill>
                  <a:schemeClr val="bg1"/>
                </a:solidFill>
                <a:latin typeface="Source Serif Pro Bold" panose="020B0604020202020204" charset="-18"/>
              </a:rPr>
              <a:t>– misja społeczna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914400" y="1523628"/>
            <a:ext cx="8820353" cy="757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pl-PL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Priorytety rynku i gospodarki krajowej: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pl-PL" altLang="pl-PL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Informatyka i telekomunikacja – </a:t>
            </a:r>
            <a:r>
              <a:rPr lang="pl-PL" altLang="pl-PL" sz="3200" dirty="0">
                <a:solidFill>
                  <a:srgbClr val="79A4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„Cyfryzacja”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Energetyka – </a:t>
            </a:r>
            <a:r>
              <a:rPr lang="pl-PL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„Transformacja energetyczna i </a:t>
            </a:r>
            <a:r>
              <a:rPr lang="pl-PL" altLang="pl-PL" sz="3200" dirty="0" err="1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zeroemisyjność</a:t>
            </a:r>
            <a:r>
              <a:rPr lang="pl-PL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Nauki o Ziemi – </a:t>
            </a:r>
            <a:r>
              <a:rPr lang="pl-PL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„Zmiany klimatyczne”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Nowoczesne technologie – </a:t>
            </a:r>
            <a:r>
              <a:rPr lang="pl-PL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„Gospodarka w obiegu zamkniętym”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Mechanika, automatyka i robotyka – </a:t>
            </a:r>
            <a:r>
              <a:rPr lang="pl-PL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„Przemysł 4.0”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pl-PL" altLang="pl-PL" sz="2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Obraz 7" descr="https://www.agh.edu.pl/fileadmin/_processed_/f/d/csm_Space_Station_stitch_6921cc448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9948" y="6362700"/>
            <a:ext cx="5636314" cy="33415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AutoShape 10"/>
          <p:cNvSpPr/>
          <p:nvPr/>
        </p:nvSpPr>
        <p:spPr>
          <a:xfrm rot="16200000" flipH="1">
            <a:off x="13614772" y="-686250"/>
            <a:ext cx="128952" cy="40386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0" name="Prostokąt 9"/>
          <p:cNvSpPr/>
          <p:nvPr/>
        </p:nvSpPr>
        <p:spPr>
          <a:xfrm>
            <a:off x="920496" y="9504186"/>
            <a:ext cx="4503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– UNIWERSYTET PRZYSZŁOŚCI</a:t>
            </a:r>
          </a:p>
        </p:txBody>
      </p:sp>
    </p:spTree>
    <p:extLst>
      <p:ext uri="{BB962C8B-B14F-4D97-AF65-F5344CB8AC3E}">
        <p14:creationId xmlns:p14="http://schemas.microsoft.com/office/powerpoint/2010/main" val="244305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2000" b="1" dirty="0" smtClean="0">
            <a:solidFill>
              <a:schemeClr val="bg1">
                <a:lumMod val="50000"/>
              </a:schemeClr>
            </a:solidFill>
            <a:latin typeface="Century Schoolbook" panose="02040604050505020304" pitchFamily="18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11390</TotalTime>
  <Words>1359</Words>
  <Application>Microsoft Office PowerPoint</Application>
  <PresentationFormat>Niestandardowy</PresentationFormat>
  <Paragraphs>285</Paragraphs>
  <Slides>31</Slides>
  <Notes>5</Notes>
  <HiddenSlides>2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31</vt:i4>
      </vt:variant>
    </vt:vector>
  </HeadingPairs>
  <TitlesOfParts>
    <vt:vector size="46" baseType="lpstr">
      <vt:lpstr>Calibri</vt:lpstr>
      <vt:lpstr>Oswald</vt:lpstr>
      <vt:lpstr>Palatino Linotype</vt:lpstr>
      <vt:lpstr>Calibri Light</vt:lpstr>
      <vt:lpstr>Times New Roman</vt:lpstr>
      <vt:lpstr>FagoNoBoldCE-Caps</vt:lpstr>
      <vt:lpstr>Arial</vt:lpstr>
      <vt:lpstr>Source Serif Pro Bold</vt:lpstr>
      <vt:lpstr>Verdana</vt:lpstr>
      <vt:lpstr>Georgia</vt:lpstr>
      <vt:lpstr>Wingdings</vt:lpstr>
      <vt:lpstr>Century Schoolbook</vt:lpstr>
      <vt:lpstr>Source Sans Pro</vt:lpstr>
      <vt:lpstr>Office Theme</vt:lpstr>
      <vt:lpstr>Motyw pakietu Office</vt:lpstr>
      <vt:lpstr>AGH  UNIWERSYTET PRZYSZŁOŚCI</vt:lpstr>
      <vt:lpstr>Prezentacja programu PowerPoint</vt:lpstr>
      <vt:lpstr>AGH – STAN OBECNY</vt:lpstr>
      <vt:lpstr>Prezentacja programu PowerPoint</vt:lpstr>
      <vt:lpstr>Prezentacja programu PowerPoint</vt:lpstr>
      <vt:lpstr>TRADYCJE  AGH</vt:lpstr>
      <vt:lpstr>Prezentacja programu PowerPoint</vt:lpstr>
      <vt:lpstr>KSZTAŁCIMY  DOBRZE  I NOWOCZEŚNIE</vt:lpstr>
      <vt:lpstr>Prezentacja programu PowerPoint</vt:lpstr>
      <vt:lpstr>Prezentacja programu PowerPoint</vt:lpstr>
      <vt:lpstr>Prezentacja programu PowerPoint</vt:lpstr>
      <vt:lpstr>Prezentacja programu PowerPoint</vt:lpstr>
      <vt:lpstr>KIERUNKI  BADAWCZE</vt:lpstr>
      <vt:lpstr>Prezentacja programu PowerPoint</vt:lpstr>
      <vt:lpstr>Prezentacja programu PowerPoint</vt:lpstr>
      <vt:lpstr>Prezentacja programu PowerPoint</vt:lpstr>
      <vt:lpstr> Unikalna i nowoczesna aparatura  na światowym poziomie</vt:lpstr>
      <vt:lpstr>Prezentacja programu PowerPoint</vt:lpstr>
      <vt:lpstr>Prezentacja programu PowerPoint</vt:lpstr>
      <vt:lpstr>INNOAGH  Krakowskie Centrum Innowacyjnych Technologii  - spółka celowa AGH</vt:lpstr>
      <vt:lpstr>Prezentacja programu PowerPoint</vt:lpstr>
      <vt:lpstr>Umiędzynarodowienie studiów</vt:lpstr>
      <vt:lpstr>Prezentacja programu PowerPoint</vt:lpstr>
      <vt:lpstr>Prezentacja programu PowerPoint</vt:lpstr>
      <vt:lpstr>NASZ KAMPUS</vt:lpstr>
      <vt:lpstr>MIASTECZKO STUDENCKIE AGH</vt:lpstr>
      <vt:lpstr>W ciągu ostatnich 15 lat powstało ponad 20 dużych inwestycji.</vt:lpstr>
      <vt:lpstr>Prezentacja programu PowerPoint</vt:lpstr>
      <vt:lpstr>Prezentacja programu PowerPoint</vt:lpstr>
      <vt:lpstr>  ŻYCIE STUDENCKIE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Basia 1</dc:title>
  <dc:creator>Basia Bak</dc:creator>
  <cp:lastModifiedBy>Anna Hwedyk</cp:lastModifiedBy>
  <cp:revision>463</cp:revision>
  <cp:lastPrinted>2021-06-29T10:29:15Z</cp:lastPrinted>
  <dcterms:created xsi:type="dcterms:W3CDTF">2006-08-16T00:00:00Z</dcterms:created>
  <dcterms:modified xsi:type="dcterms:W3CDTF">2024-09-02T10:09:39Z</dcterms:modified>
  <dc:identifier>DAEALBVgEHE</dc:identifier>
</cp:coreProperties>
</file>